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81" r:id="rId2"/>
    <p:sldId id="256" r:id="rId3"/>
    <p:sldId id="283" r:id="rId4"/>
    <p:sldId id="284" r:id="rId5"/>
    <p:sldId id="287" r:id="rId6"/>
    <p:sldId id="274" r:id="rId7"/>
    <p:sldId id="282" r:id="rId8"/>
    <p:sldId id="286" r:id="rId9"/>
    <p:sldId id="288" r:id="rId10"/>
    <p:sldId id="289" r:id="rId11"/>
    <p:sldId id="270" r:id="rId12"/>
    <p:sldId id="275" r:id="rId13"/>
    <p:sldId id="261" r:id="rId14"/>
    <p:sldId id="285" r:id="rId15"/>
    <p:sldId id="290" r:id="rId16"/>
    <p:sldId id="26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varScale="1">
        <p:scale>
          <a:sx n="56" d="100"/>
          <a:sy n="56" d="100"/>
        </p:scale>
        <p:origin x="158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5D77D-93B1-40C0-8CC4-CD7BF91E99A3}" type="datetimeFigureOut">
              <a:rPr lang="en-US" smtClean="0"/>
              <a:t>10/20/2018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355C3C0-72E1-4E58-BE03-06A7099D1FA8}" type="slidenum">
              <a:rPr lang="en-US" smtClean="0"/>
              <a:t>‹#›</a:t>
            </a:fld>
            <a:endParaRPr lang="en-US"/>
          </a:p>
        </p:txBody>
      </p:sp>
    </p:spTree>
    <p:extLst>
      <p:ext uri="{BB962C8B-B14F-4D97-AF65-F5344CB8AC3E}">
        <p14:creationId xmlns:p14="http://schemas.microsoft.com/office/powerpoint/2010/main" val="1664239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55C3C0-72E1-4E58-BE03-06A7099D1FA8}" type="slidenum">
              <a:rPr lang="en-US" smtClean="0"/>
              <a:t>10</a:t>
            </a:fld>
            <a:endParaRPr lang="en-US"/>
          </a:p>
        </p:txBody>
      </p:sp>
    </p:spTree>
    <p:extLst>
      <p:ext uri="{BB962C8B-B14F-4D97-AF65-F5344CB8AC3E}">
        <p14:creationId xmlns:p14="http://schemas.microsoft.com/office/powerpoint/2010/main" val="2033502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4105F8B-39DA-48C8-84BE-30D4973DB03B}"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4157009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5F8B-39DA-48C8-84BE-30D4973DB03B}"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25775530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5F8B-39DA-48C8-84BE-30D4973DB03B}"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31226957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4105F8B-39DA-48C8-84BE-30D4973DB03B}"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18349026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4105F8B-39DA-48C8-84BE-30D4973DB03B}" type="datetimeFigureOut">
              <a:rPr lang="en-US" smtClean="0"/>
              <a:t>10/20/2018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25865905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4105F8B-39DA-48C8-84BE-30D4973DB03B}"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7357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4105F8B-39DA-48C8-84BE-30D4973DB03B}" type="datetimeFigureOut">
              <a:rPr lang="en-US" smtClean="0"/>
              <a:t>10/20/2018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242554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4105F8B-39DA-48C8-84BE-30D4973DB03B}" type="datetimeFigureOut">
              <a:rPr lang="en-US" smtClean="0"/>
              <a:t>10/20/2018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153673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105F8B-39DA-48C8-84BE-30D4973DB03B}" type="datetimeFigureOut">
              <a:rPr lang="en-US" smtClean="0"/>
              <a:t>10/20/2018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39693216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05F8B-39DA-48C8-84BE-30D4973DB03B}"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11898821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4105F8B-39DA-48C8-84BE-30D4973DB03B}" type="datetimeFigureOut">
              <a:rPr lang="en-US" smtClean="0"/>
              <a:t>10/20/2018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64B5645-7BBF-4A57-A013-33D5AB5D0F30}" type="slidenum">
              <a:rPr lang="en-US" smtClean="0"/>
              <a:t>‹#›</a:t>
            </a:fld>
            <a:endParaRPr lang="en-US"/>
          </a:p>
        </p:txBody>
      </p:sp>
    </p:spTree>
    <p:extLst>
      <p:ext uri="{BB962C8B-B14F-4D97-AF65-F5344CB8AC3E}">
        <p14:creationId xmlns:p14="http://schemas.microsoft.com/office/powerpoint/2010/main" val="15804561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4105F8B-39DA-48C8-84BE-30D4973DB03B}" type="datetimeFigureOut">
              <a:rPr lang="en-US" smtClean="0"/>
              <a:t>10/20/2018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4B5645-7BBF-4A57-A013-33D5AB5D0F30}" type="slidenum">
              <a:rPr lang="en-US" smtClean="0"/>
              <a:t>‹#›</a:t>
            </a:fld>
            <a:endParaRPr lang="en-US"/>
          </a:p>
        </p:txBody>
      </p:sp>
    </p:spTree>
    <p:extLst>
      <p:ext uri="{BB962C8B-B14F-4D97-AF65-F5344CB8AC3E}">
        <p14:creationId xmlns:p14="http://schemas.microsoft.com/office/powerpoint/2010/main" val="15363465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microsoft.com/office/2007/relationships/hdphoto" Target="../media/hdphoto5.wdp"/><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microsoft.com/office/2007/relationships/hdphoto" Target="../media/hdphoto4.wdp"/><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6.wdp"/></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7.wdp"/></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Layout" Target="../slideLayouts/slideLayout2.xml"/><Relationship Id="rId4" Type="http://schemas.microsoft.com/office/2007/relationships/hdphoto" Target="../media/hdphoto8.wdp"/></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7.png"/><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96400" cy="6858000"/>
          </a:xfrm>
          <a:prstGeom prst="rect">
            <a:avLst/>
          </a:prstGeom>
        </p:spPr>
      </p:pic>
      <p:sp>
        <p:nvSpPr>
          <p:cNvPr id="6" name="Title 1"/>
          <p:cNvSpPr>
            <a:spLocks noGrp="1"/>
          </p:cNvSpPr>
          <p:nvPr>
            <p:ph type="title"/>
          </p:nvPr>
        </p:nvSpPr>
        <p:spPr>
          <a:xfrm>
            <a:off x="457200" y="3322638"/>
            <a:ext cx="8229600" cy="487362"/>
          </a:xfrm>
        </p:spPr>
        <p:txBody>
          <a:bodyPr vert="horz" lIns="91440" tIns="45720" rIns="91440" bIns="45720" rtlCol="0">
            <a:normAutofit fontScale="90000"/>
          </a:bodyPr>
          <a:lstStyle/>
          <a:p>
            <a:pPr>
              <a:spcBef>
                <a:spcPct val="20000"/>
              </a:spcBef>
              <a:buFont typeface="Arial" panose="020B0604020202020204" pitchFamily="34" charset="0"/>
            </a:pPr>
            <a:r>
              <a:rPr lang="en-US" sz="3600" b="1" dirty="0" smtClean="0">
                <a:effectLst>
                  <a:outerShdw blurRad="38100" dist="38100" dir="2700000" algn="tl">
                    <a:srgbClr val="000000">
                      <a:alpha val="43137"/>
                    </a:srgbClr>
                  </a:outerShdw>
                </a:effectLst>
                <a:latin typeface="+mn-lt"/>
                <a:ea typeface="+mn-ea"/>
                <a:cs typeface="+mn-cs"/>
              </a:rPr>
              <a:t>3 x OMs…</a:t>
            </a:r>
            <a:br>
              <a:rPr lang="en-US" sz="3600" b="1" dirty="0" smtClean="0">
                <a:effectLst>
                  <a:outerShdw blurRad="38100" dist="38100" dir="2700000" algn="tl">
                    <a:srgbClr val="000000">
                      <a:alpha val="43137"/>
                    </a:srgbClr>
                  </a:outerShdw>
                </a:effectLst>
                <a:latin typeface="+mn-lt"/>
                <a:ea typeface="+mn-ea"/>
                <a:cs typeface="+mn-cs"/>
              </a:rPr>
            </a:br>
            <a:r>
              <a:rPr lang="en-US" sz="3600" b="1" dirty="0" smtClean="0">
                <a:effectLst>
                  <a:outerShdw blurRad="38100" dist="38100" dir="2700000" algn="tl">
                    <a:srgbClr val="000000">
                      <a:alpha val="43137"/>
                    </a:srgbClr>
                  </a:outerShdw>
                </a:effectLst>
                <a:latin typeface="+mn-lt"/>
                <a:ea typeface="+mn-ea"/>
                <a:cs typeface="+mn-cs"/>
              </a:rPr>
              <a:t>Study Circle &amp; Self Transformation</a:t>
            </a:r>
            <a:endParaRPr lang="en-US" sz="3600" b="1" dirty="0">
              <a:effectLst>
                <a:outerShdw blurRad="38100" dist="38100" dir="2700000" algn="tl">
                  <a:srgbClr val="000000">
                    <a:alpha val="43137"/>
                  </a:srgbClr>
                </a:outerShdw>
              </a:effectLst>
              <a:latin typeface="+mn-lt"/>
              <a:ea typeface="+mn-ea"/>
              <a:cs typeface="+mn-cs"/>
            </a:endParaRPr>
          </a:p>
        </p:txBody>
      </p:sp>
    </p:spTree>
    <p:extLst>
      <p:ext uri="{BB962C8B-B14F-4D97-AF65-F5344CB8AC3E}">
        <p14:creationId xmlns:p14="http://schemas.microsoft.com/office/powerpoint/2010/main" val="1645643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9296400" cy="6858000"/>
          </a:xfrm>
          <a:prstGeom prst="rect">
            <a:avLst/>
          </a:prstGeom>
        </p:spPr>
      </p:pic>
      <p:grpSp>
        <p:nvGrpSpPr>
          <p:cNvPr id="9" name="Group 8"/>
          <p:cNvGrpSpPr/>
          <p:nvPr/>
        </p:nvGrpSpPr>
        <p:grpSpPr>
          <a:xfrm>
            <a:off x="76200" y="609600"/>
            <a:ext cx="8686800" cy="2743201"/>
            <a:chOff x="1719262" y="1295400"/>
            <a:chExt cx="7500938" cy="3876675"/>
          </a:xfrm>
        </p:grpSpPr>
        <p:pic>
          <p:nvPicPr>
            <p:cNvPr id="3" name="Picture 2"/>
            <p:cNvPicPr>
              <a:picLocks noChangeAspect="1"/>
            </p:cNvPicPr>
            <p:nvPr/>
          </p:nvPicPr>
          <p:blipFill>
            <a:blip r:embed="rId4">
              <a:extLst>
                <a:ext uri="{BEBA8EAE-BF5A-486C-A8C5-ECC9F3942E4B}">
                  <a14:imgProps xmlns:a14="http://schemas.microsoft.com/office/drawing/2010/main">
                    <a14:imgLayer r:embed="rId5">
                      <a14:imgEffect>
                        <a14:backgroundRemoval t="0" b="89681" l="0" r="100000"/>
                      </a14:imgEffect>
                    </a14:imgLayer>
                  </a14:imgProps>
                </a:ext>
              </a:extLst>
            </a:blip>
            <a:stretch>
              <a:fillRect/>
            </a:stretch>
          </p:blipFill>
          <p:spPr>
            <a:xfrm>
              <a:off x="1719262" y="1295400"/>
              <a:ext cx="3995738" cy="3876675"/>
            </a:xfrm>
            <a:prstGeom prst="rect">
              <a:avLst/>
            </a:prstGeom>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99706" l="0" r="100000"/>
                      </a14:imgEffect>
                    </a14:imgLayer>
                  </a14:imgProps>
                </a:ext>
              </a:extLst>
            </a:blip>
            <a:stretch>
              <a:fillRect/>
            </a:stretch>
          </p:blipFill>
          <p:spPr>
            <a:xfrm>
              <a:off x="5715000" y="1295400"/>
              <a:ext cx="3505200" cy="3809999"/>
            </a:xfrm>
            <a:prstGeom prst="rect">
              <a:avLst/>
            </a:prstGeom>
          </p:spPr>
        </p:pic>
      </p:grpSp>
      <p:sp>
        <p:nvSpPr>
          <p:cNvPr id="10" name="TextBox 9"/>
          <p:cNvSpPr txBox="1"/>
          <p:nvPr/>
        </p:nvSpPr>
        <p:spPr>
          <a:xfrm>
            <a:off x="76200" y="2667000"/>
            <a:ext cx="9220200" cy="4154984"/>
          </a:xfrm>
          <a:prstGeom prst="rect">
            <a:avLst/>
          </a:prstGeom>
          <a:noFill/>
        </p:spPr>
        <p:txBody>
          <a:bodyPr wrap="square" rtlCol="0">
            <a:spAutoFit/>
          </a:bodyPr>
          <a:lstStyle/>
          <a:p>
            <a:r>
              <a:rPr lang="en-GB" sz="2400" b="1" dirty="0" err="1" smtClean="0"/>
              <a:t>Ravana</a:t>
            </a:r>
            <a:r>
              <a:rPr lang="en-GB" sz="2400" b="1" dirty="0" smtClean="0"/>
              <a:t>                                                  vs                                  Rama</a:t>
            </a:r>
            <a:endParaRPr lang="en-US" sz="2400" dirty="0"/>
          </a:p>
          <a:p>
            <a:r>
              <a:rPr lang="en-GB" sz="2400" dirty="0"/>
              <a:t>"</a:t>
            </a:r>
            <a:r>
              <a:rPr lang="en-GB" sz="2400" dirty="0" err="1"/>
              <a:t>Ravana</a:t>
            </a:r>
            <a:r>
              <a:rPr lang="en-GB" sz="2400" dirty="0"/>
              <a:t> was one who was endowed with all wealth and prosperity. He lacked nothing in terms of comforts and luxuries. He had mastered the 64 categories of knowledge. His capital, Lanka, rivalled Swarga (heaven) itself in its grandeur. Instead of showing regard for </a:t>
            </a:r>
            <a:r>
              <a:rPr lang="en-GB" sz="2400" dirty="0" err="1"/>
              <a:t>Ravana</a:t>
            </a:r>
            <a:r>
              <a:rPr lang="en-GB" sz="2400" dirty="0"/>
              <a:t>, Valmiki extolled Rama, who gave up the kingdom, donned the robes of an ascetic and lived a simple life in the forest. What is the reason? It was because Rama was the very embodiment of Dharma. Everyone of his actions stemmed from Dharma. Every word he spoke was truth. Every step he trod was based on Dharma. Hence, Rama has been described as the very image of Dharma." </a:t>
            </a:r>
            <a:r>
              <a:rPr lang="en-GB" sz="2400" i="1" dirty="0"/>
              <a:t>Sai Baba, SS, 11/91. p. 298</a:t>
            </a:r>
            <a:endParaRPr lang="en-US" sz="2400" dirty="0"/>
          </a:p>
        </p:txBody>
      </p:sp>
      <p:sp>
        <p:nvSpPr>
          <p:cNvPr id="6" name="Rectangle 5"/>
          <p:cNvSpPr/>
          <p:nvPr/>
        </p:nvSpPr>
        <p:spPr>
          <a:xfrm>
            <a:off x="76200" y="152726"/>
            <a:ext cx="4572000" cy="646331"/>
          </a:xfrm>
          <a:prstGeom prst="rect">
            <a:avLst/>
          </a:prstGeom>
        </p:spPr>
        <p:txBody>
          <a:bodyPr>
            <a:spAutoFit/>
          </a:bodyPr>
          <a:lstStyle/>
          <a:p>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dirty="0"/>
          </a:p>
        </p:txBody>
      </p:sp>
      <p:sp>
        <p:nvSpPr>
          <p:cNvPr id="7" name="Rectangle 6"/>
          <p:cNvSpPr/>
          <p:nvPr/>
        </p:nvSpPr>
        <p:spPr>
          <a:xfrm>
            <a:off x="76200" y="-1438"/>
            <a:ext cx="7162800" cy="600164"/>
          </a:xfrm>
          <a:prstGeom prst="rect">
            <a:avLst/>
          </a:prstGeom>
        </p:spPr>
        <p:txBody>
          <a:bodyPr wrap="square">
            <a:spAutoFit/>
          </a:bodyPr>
          <a:lstStyle/>
          <a:p>
            <a:r>
              <a:rPr lang="en-US" sz="3300" b="1" dirty="0" smtClean="0">
                <a:effectLst>
                  <a:outerShdw blurRad="38100" dist="38100" dir="2700000" algn="tl">
                    <a:srgbClr val="000000">
                      <a:alpha val="43137"/>
                    </a:srgbClr>
                  </a:outerShdw>
                </a:effectLst>
              </a:rPr>
              <a:t>Learn from Mistakes…</a:t>
            </a:r>
            <a:r>
              <a:rPr lang="en-US" sz="3300" b="1" dirty="0" smtClean="0"/>
              <a:t> </a:t>
            </a:r>
            <a:endParaRPr lang="en-US" sz="3300" b="1" dirty="0"/>
          </a:p>
        </p:txBody>
      </p:sp>
    </p:spTree>
    <p:extLst>
      <p:ext uri="{BB962C8B-B14F-4D97-AF65-F5344CB8AC3E}">
        <p14:creationId xmlns:p14="http://schemas.microsoft.com/office/powerpoint/2010/main" val="275038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1000"/>
                                        <p:tgtEl>
                                          <p:spTgt spid="10"/>
                                        </p:tgtEl>
                                      </p:cBhvr>
                                    </p:animEffect>
                                    <p:anim calcmode="lin" valueType="num">
                                      <p:cBhvr>
                                        <p:cTn id="15" dur="1000" fill="hold"/>
                                        <p:tgtEl>
                                          <p:spTgt spid="10"/>
                                        </p:tgtEl>
                                        <p:attrNameLst>
                                          <p:attrName>ppt_x</p:attrName>
                                        </p:attrNameLst>
                                      </p:cBhvr>
                                      <p:tavLst>
                                        <p:tav tm="0">
                                          <p:val>
                                            <p:strVal val="#ppt_x"/>
                                          </p:val>
                                        </p:tav>
                                        <p:tav tm="100000">
                                          <p:val>
                                            <p:strVal val="#ppt_x"/>
                                          </p:val>
                                        </p:tav>
                                      </p:tavLst>
                                    </p:anim>
                                    <p:anim calcmode="lin" valueType="num">
                                      <p:cBhvr>
                                        <p:cTn id="1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15973"/>
            <a:ext cx="9177130" cy="6858000"/>
          </a:xfrm>
          <a:prstGeom prst="rect">
            <a:avLst/>
          </a:prstGeom>
        </p:spPr>
      </p:pic>
      <p:sp>
        <p:nvSpPr>
          <p:cNvPr id="9" name="TextBox 8"/>
          <p:cNvSpPr txBox="1"/>
          <p:nvPr/>
        </p:nvSpPr>
        <p:spPr>
          <a:xfrm>
            <a:off x="4593771" y="804574"/>
            <a:ext cx="3886200" cy="584775"/>
          </a:xfrm>
          <a:prstGeom prst="rect">
            <a:avLst/>
          </a:prstGeom>
          <a:noFill/>
        </p:spPr>
        <p:txBody>
          <a:bodyPr wrap="square" rtlCol="0">
            <a:spAutoFit/>
          </a:bodyPr>
          <a:lstStyle/>
          <a:p>
            <a:r>
              <a:rPr lang="en-US" sz="3200" dirty="0">
                <a:solidFill>
                  <a:schemeClr val="accent4"/>
                </a:solidFill>
                <a:latin typeface="Harlow Solid Italic" panose="04030604020F02020D02" pitchFamily="82" charset="0"/>
              </a:rPr>
              <a:t> </a:t>
            </a:r>
            <a:r>
              <a:rPr lang="en-US" sz="3200" dirty="0" smtClean="0">
                <a:solidFill>
                  <a:schemeClr val="accent4"/>
                </a:solidFill>
                <a:latin typeface="Harlow Solid Italic" panose="04030604020F02020D02" pitchFamily="82" charset="0"/>
              </a:rPr>
              <a:t> </a:t>
            </a:r>
            <a:endParaRPr lang="en-US" sz="3200" dirty="0">
              <a:solidFill>
                <a:schemeClr val="accent4"/>
              </a:solidFill>
            </a:endParaRPr>
          </a:p>
        </p:txBody>
      </p:sp>
      <p:pic>
        <p:nvPicPr>
          <p:cNvPr id="6" name="Picture 5"/>
          <p:cNvPicPr>
            <a:picLocks noChangeAspect="1"/>
          </p:cNvPicPr>
          <p:nvPr/>
        </p:nvPicPr>
        <p:blipFill>
          <a:blip r:embed="rId3">
            <a:extLst>
              <a:ext uri="{BEBA8EAE-BF5A-486C-A8C5-ECC9F3942E4B}">
                <a14:imgProps xmlns:a14="http://schemas.microsoft.com/office/drawing/2010/main">
                  <a14:imgLayer r:embed="rId4">
                    <a14:imgEffect>
                      <a14:backgroundRemoval t="9470" b="99242" l="0" r="89701"/>
                    </a14:imgEffect>
                  </a14:imgLayer>
                </a14:imgProps>
              </a:ext>
            </a:extLst>
          </a:blip>
          <a:stretch>
            <a:fillRect/>
          </a:stretch>
        </p:blipFill>
        <p:spPr>
          <a:xfrm>
            <a:off x="1292348" y="3352800"/>
            <a:ext cx="6602845" cy="2895600"/>
          </a:xfrm>
          <a:prstGeom prst="rect">
            <a:avLst/>
          </a:prstGeom>
        </p:spPr>
      </p:pic>
      <p:sp>
        <p:nvSpPr>
          <p:cNvPr id="8" name="Rectangle 7"/>
          <p:cNvSpPr/>
          <p:nvPr/>
        </p:nvSpPr>
        <p:spPr>
          <a:xfrm>
            <a:off x="1" y="843677"/>
            <a:ext cx="9177130" cy="2308324"/>
          </a:xfrm>
          <a:prstGeom prst="rect">
            <a:avLst/>
          </a:prstGeom>
        </p:spPr>
        <p:txBody>
          <a:bodyPr wrap="square">
            <a:spAutoFit/>
          </a:bodyPr>
          <a:lstStyle/>
          <a:p>
            <a:pPr algn="just"/>
            <a:r>
              <a:rPr lang="en-GB" dirty="0" smtClean="0">
                <a:latin typeface="Verdana" panose="020B0604030504040204" pitchFamily="34" charset="0"/>
                <a:ea typeface="Times New Roman" panose="02020603050405020304" pitchFamily="18" charset="0"/>
              </a:rPr>
              <a:t>"</a:t>
            </a:r>
            <a:r>
              <a:rPr lang="en-GB" dirty="0">
                <a:latin typeface="Verdana" panose="020B0604030504040204" pitchFamily="34" charset="0"/>
                <a:ea typeface="Times New Roman" panose="02020603050405020304" pitchFamily="18" charset="0"/>
              </a:rPr>
              <a:t>The term' Devi' represents the Divine power which has taken the </a:t>
            </a:r>
            <a:r>
              <a:rPr lang="en-GB" dirty="0" err="1">
                <a:latin typeface="Verdana" panose="020B0604030504040204" pitchFamily="34" charset="0"/>
                <a:ea typeface="Times New Roman" panose="02020603050405020304" pitchFamily="18" charset="0"/>
              </a:rPr>
              <a:t>Rajasic</a:t>
            </a:r>
            <a:r>
              <a:rPr lang="en-GB" dirty="0">
                <a:latin typeface="Verdana" panose="020B0604030504040204" pitchFamily="34" charset="0"/>
                <a:ea typeface="Times New Roman" panose="02020603050405020304" pitchFamily="18" charset="0"/>
              </a:rPr>
              <a:t> form to suppress the forces of evil and protect the </a:t>
            </a:r>
            <a:r>
              <a:rPr lang="en-GB" dirty="0" err="1">
                <a:latin typeface="Verdana" panose="020B0604030504040204" pitchFamily="34" charset="0"/>
                <a:ea typeface="Times New Roman" panose="02020603050405020304" pitchFamily="18" charset="0"/>
              </a:rPr>
              <a:t>Satvic</a:t>
            </a:r>
            <a:r>
              <a:rPr lang="en-GB" dirty="0">
                <a:latin typeface="Verdana" panose="020B0604030504040204" pitchFamily="34" charset="0"/>
                <a:ea typeface="Times New Roman" panose="02020603050405020304" pitchFamily="18" charset="0"/>
              </a:rPr>
              <a:t> qualities. When the forces of injustice, immorality and untruth have grown to monstrous proportions and are indulging in a death-dance, when selfishness and self-interest are rampant, when men have lost all sense of kindness and compassion, the </a:t>
            </a:r>
            <a:r>
              <a:rPr lang="en-GB" dirty="0" err="1">
                <a:latin typeface="Verdana" panose="020B0604030504040204" pitchFamily="34" charset="0"/>
                <a:ea typeface="Times New Roman" panose="02020603050405020304" pitchFamily="18" charset="0"/>
              </a:rPr>
              <a:t>Atmic</a:t>
            </a:r>
            <a:r>
              <a:rPr lang="en-GB" dirty="0">
                <a:latin typeface="Verdana" panose="020B0604030504040204" pitchFamily="34" charset="0"/>
                <a:ea typeface="Times New Roman" panose="02020603050405020304" pitchFamily="18" charset="0"/>
              </a:rPr>
              <a:t> principle, assuming the Form of Shakti, taking on the </a:t>
            </a:r>
            <a:r>
              <a:rPr lang="en-GB" dirty="0" err="1">
                <a:latin typeface="Verdana" panose="020B0604030504040204" pitchFamily="34" charset="0"/>
                <a:ea typeface="Times New Roman" panose="02020603050405020304" pitchFamily="18" charset="0"/>
              </a:rPr>
              <a:t>Rajasic</a:t>
            </a:r>
            <a:r>
              <a:rPr lang="en-GB" dirty="0">
                <a:latin typeface="Verdana" panose="020B0604030504040204" pitchFamily="34" charset="0"/>
                <a:ea typeface="Times New Roman" panose="02020603050405020304" pitchFamily="18" charset="0"/>
              </a:rPr>
              <a:t> quality, seeks to destroy the evil elements. This is the inner meaning of the </a:t>
            </a:r>
            <a:r>
              <a:rPr lang="en-GB" dirty="0" err="1">
                <a:latin typeface="Verdana" panose="020B0604030504040204" pitchFamily="34" charset="0"/>
                <a:ea typeface="Times New Roman" panose="02020603050405020304" pitchFamily="18" charset="0"/>
              </a:rPr>
              <a:t>Dasara</a:t>
            </a:r>
            <a:r>
              <a:rPr lang="en-GB" dirty="0">
                <a:latin typeface="Verdana" panose="020B0604030504040204" pitchFamily="34" charset="0"/>
                <a:ea typeface="Times New Roman" panose="02020603050405020304" pitchFamily="18" charset="0"/>
              </a:rPr>
              <a:t> festival." </a:t>
            </a:r>
            <a:r>
              <a:rPr lang="en-GB" i="1" dirty="0">
                <a:latin typeface="Verdana" panose="020B0604030504040204" pitchFamily="34" charset="0"/>
                <a:ea typeface="Times New Roman" panose="02020603050405020304" pitchFamily="18" charset="0"/>
              </a:rPr>
              <a:t>Sai Baba. SS. 11/91. pp. 284 &amp; 285</a:t>
            </a:r>
            <a:endParaRPr lang="en-US" dirty="0">
              <a:latin typeface="Times New Roman" panose="02020603050405020304" pitchFamily="18" charset="0"/>
              <a:ea typeface="Times New Roman" panose="02020603050405020304" pitchFamily="18" charset="0"/>
            </a:endParaRPr>
          </a:p>
        </p:txBody>
      </p:sp>
      <p:sp>
        <p:nvSpPr>
          <p:cNvPr id="2" name="Rectangle 1"/>
          <p:cNvSpPr/>
          <p:nvPr/>
        </p:nvSpPr>
        <p:spPr>
          <a:xfrm>
            <a:off x="9748" y="115050"/>
            <a:ext cx="4578818" cy="600164"/>
          </a:xfrm>
          <a:prstGeom prst="rect">
            <a:avLst/>
          </a:prstGeom>
        </p:spPr>
        <p:txBody>
          <a:bodyPr wrap="none">
            <a:spAutoFit/>
          </a:bodyPr>
          <a:lstStyle/>
          <a:p>
            <a:pPr algn="just"/>
            <a:r>
              <a:rPr lang="en-GB" sz="3300" b="1" dirty="0">
                <a:latin typeface="+mj-lt"/>
                <a:ea typeface="Times New Roman" panose="02020603050405020304" pitchFamily="18" charset="0"/>
              </a:rPr>
              <a:t>Inner Meaning Of </a:t>
            </a:r>
            <a:r>
              <a:rPr lang="en-GB" sz="3300" b="1" dirty="0" err="1">
                <a:latin typeface="+mj-lt"/>
                <a:ea typeface="Times New Roman" panose="02020603050405020304" pitchFamily="18" charset="0"/>
              </a:rPr>
              <a:t>Dasara</a:t>
            </a:r>
            <a:endParaRPr lang="en-US" sz="3300" b="1" dirty="0">
              <a:latin typeface="+mj-lt"/>
              <a:ea typeface="Times New Roman" panose="02020603050405020304" pitchFamily="18" charset="0"/>
            </a:endParaRPr>
          </a:p>
        </p:txBody>
      </p:sp>
    </p:spTree>
    <p:extLst>
      <p:ext uri="{BB962C8B-B14F-4D97-AF65-F5344CB8AC3E}">
        <p14:creationId xmlns:p14="http://schemas.microsoft.com/office/powerpoint/2010/main" val="21348867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1" cy="6858000"/>
          </a:xfrm>
          <a:prstGeom prst="rect">
            <a:avLst/>
          </a:prstGeom>
        </p:spPr>
      </p:pic>
      <p:sp>
        <p:nvSpPr>
          <p:cNvPr id="9" name="TextBox 8"/>
          <p:cNvSpPr txBox="1"/>
          <p:nvPr/>
        </p:nvSpPr>
        <p:spPr>
          <a:xfrm>
            <a:off x="4593771" y="804574"/>
            <a:ext cx="3886200" cy="584775"/>
          </a:xfrm>
          <a:prstGeom prst="rect">
            <a:avLst/>
          </a:prstGeom>
          <a:noFill/>
        </p:spPr>
        <p:txBody>
          <a:bodyPr wrap="square" rtlCol="0">
            <a:spAutoFit/>
          </a:bodyPr>
          <a:lstStyle/>
          <a:p>
            <a:r>
              <a:rPr lang="en-US" sz="3200" dirty="0">
                <a:solidFill>
                  <a:schemeClr val="accent4"/>
                </a:solidFill>
                <a:latin typeface="Harlow Solid Italic" panose="04030604020F02020D02" pitchFamily="82" charset="0"/>
              </a:rPr>
              <a:t> </a:t>
            </a:r>
            <a:r>
              <a:rPr lang="en-US" sz="3200" dirty="0" smtClean="0">
                <a:solidFill>
                  <a:schemeClr val="accent4"/>
                </a:solidFill>
                <a:latin typeface="Harlow Solid Italic" panose="04030604020F02020D02" pitchFamily="82" charset="0"/>
              </a:rPr>
              <a:t> </a:t>
            </a:r>
            <a:endParaRPr lang="en-US" sz="3200" dirty="0">
              <a:solidFill>
                <a:schemeClr val="accent4"/>
              </a:solidFill>
            </a:endParaRPr>
          </a:p>
        </p:txBody>
      </p:sp>
      <p:sp>
        <p:nvSpPr>
          <p:cNvPr id="10" name="Subtitle 2"/>
          <p:cNvSpPr txBox="1">
            <a:spLocks/>
          </p:cNvSpPr>
          <p:nvPr/>
        </p:nvSpPr>
        <p:spPr>
          <a:xfrm>
            <a:off x="0" y="152400"/>
            <a:ext cx="8382000" cy="5334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GB" sz="4700" b="1" dirty="0">
                <a:latin typeface="+mj-lt"/>
                <a:ea typeface="Times New Roman" panose="02020603050405020304" pitchFamily="18" charset="0"/>
              </a:rPr>
              <a:t>Teachings</a:t>
            </a:r>
            <a:r>
              <a:rPr lang="en-GB" sz="3600" b="1" dirty="0">
                <a:latin typeface="Verdana" panose="020B0604030504040204" pitchFamily="34" charset="0"/>
                <a:ea typeface="Times New Roman" panose="02020603050405020304" pitchFamily="18" charset="0"/>
              </a:rPr>
              <a:t> From Dying </a:t>
            </a:r>
            <a:r>
              <a:rPr lang="en-GB" sz="3600" b="1" dirty="0" err="1">
                <a:latin typeface="Verdana" panose="020B0604030504040204" pitchFamily="34" charset="0"/>
                <a:ea typeface="Times New Roman" panose="02020603050405020304" pitchFamily="18" charset="0"/>
              </a:rPr>
              <a:t>Ravana</a:t>
            </a:r>
            <a:r>
              <a:rPr lang="en-GB" sz="3600" b="1" dirty="0">
                <a:latin typeface="Verdana" panose="020B0604030504040204" pitchFamily="34" charset="0"/>
                <a:ea typeface="Times New Roman" panose="02020603050405020304" pitchFamily="18" charset="0"/>
              </a:rPr>
              <a:t> For Lakshmana</a:t>
            </a:r>
            <a:endParaRPr lang="en-US" sz="3600" dirty="0">
              <a:latin typeface="Times New Roman" panose="02020603050405020304" pitchFamily="18" charset="0"/>
              <a:ea typeface="Times New Roman" panose="02020603050405020304" pitchFamily="18" charset="0"/>
            </a:endParaRPr>
          </a:p>
        </p:txBody>
      </p:sp>
      <p:pic>
        <p:nvPicPr>
          <p:cNvPr id="5" name="Picture 4"/>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0" y="1190686"/>
            <a:ext cx="4086225" cy="4340154"/>
          </a:xfrm>
          <a:prstGeom prst="rect">
            <a:avLst/>
          </a:prstGeom>
        </p:spPr>
      </p:pic>
      <p:sp>
        <p:nvSpPr>
          <p:cNvPr id="2" name="Rectangle 1"/>
          <p:cNvSpPr/>
          <p:nvPr/>
        </p:nvSpPr>
        <p:spPr>
          <a:xfrm>
            <a:off x="4086224" y="1190685"/>
            <a:ext cx="4829175" cy="4524315"/>
          </a:xfrm>
          <a:prstGeom prst="rect">
            <a:avLst/>
          </a:prstGeom>
        </p:spPr>
        <p:txBody>
          <a:bodyPr wrap="square">
            <a:spAutoFit/>
          </a:bodyPr>
          <a:lstStyle/>
          <a:p>
            <a:pPr algn="just"/>
            <a:r>
              <a:rPr lang="en-GB" dirty="0" smtClean="0">
                <a:latin typeface="Verdana" panose="020B0604030504040204" pitchFamily="34" charset="0"/>
                <a:ea typeface="Times New Roman" panose="02020603050405020304" pitchFamily="18" charset="0"/>
              </a:rPr>
              <a:t>"</a:t>
            </a:r>
            <a:r>
              <a:rPr lang="en-GB" dirty="0">
                <a:latin typeface="Verdana" panose="020B0604030504040204" pitchFamily="34" charset="0"/>
                <a:ea typeface="Times New Roman" panose="02020603050405020304" pitchFamily="18" charset="0"/>
              </a:rPr>
              <a:t>When </a:t>
            </a:r>
            <a:r>
              <a:rPr lang="en-GB" dirty="0" err="1">
                <a:latin typeface="Verdana" panose="020B0604030504040204" pitchFamily="34" charset="0"/>
                <a:ea typeface="Times New Roman" panose="02020603050405020304" pitchFamily="18" charset="0"/>
              </a:rPr>
              <a:t>Ravana</a:t>
            </a:r>
            <a:r>
              <a:rPr lang="en-GB" dirty="0">
                <a:latin typeface="Verdana" panose="020B0604030504040204" pitchFamily="34" charset="0"/>
                <a:ea typeface="Times New Roman" panose="02020603050405020304" pitchFamily="18" charset="0"/>
              </a:rPr>
              <a:t> lay dying, Rama directed his brother, </a:t>
            </a:r>
            <a:r>
              <a:rPr lang="en-GB" dirty="0" err="1">
                <a:latin typeface="Verdana" panose="020B0604030504040204" pitchFamily="34" charset="0"/>
                <a:ea typeface="Times New Roman" panose="02020603050405020304" pitchFamily="18" charset="0"/>
              </a:rPr>
              <a:t>Lakshamana</a:t>
            </a:r>
            <a:r>
              <a:rPr lang="en-GB" dirty="0">
                <a:latin typeface="Verdana" panose="020B0604030504040204" pitchFamily="34" charset="0"/>
                <a:ea typeface="Times New Roman" panose="02020603050405020304" pitchFamily="18" charset="0"/>
              </a:rPr>
              <a:t>, to go to him and learn from him the secrets of successful statecraft. </a:t>
            </a:r>
            <a:r>
              <a:rPr lang="en-GB" dirty="0" err="1">
                <a:latin typeface="Verdana" panose="020B0604030504040204" pitchFamily="34" charset="0"/>
                <a:ea typeface="Times New Roman" panose="02020603050405020304" pitchFamily="18" charset="0"/>
              </a:rPr>
              <a:t>Ravana</a:t>
            </a:r>
            <a:r>
              <a:rPr lang="en-GB" dirty="0">
                <a:latin typeface="Verdana" panose="020B0604030504040204" pitchFamily="34" charset="0"/>
                <a:ea typeface="Times New Roman" panose="02020603050405020304" pitchFamily="18" charset="0"/>
              </a:rPr>
              <a:t> taught him that a king who is eager to win glory must suppress greed as soon as it lifts its head, and welcome the smallest chance to do good to others, without the slightest procrastination. He (</a:t>
            </a:r>
            <a:r>
              <a:rPr lang="en-GB" dirty="0" err="1">
                <a:latin typeface="Verdana" panose="020B0604030504040204" pitchFamily="34" charset="0"/>
                <a:ea typeface="Times New Roman" panose="02020603050405020304" pitchFamily="18" charset="0"/>
              </a:rPr>
              <a:t>Ravana</a:t>
            </a:r>
            <a:r>
              <a:rPr lang="en-GB" dirty="0">
                <a:latin typeface="Verdana" panose="020B0604030504040204" pitchFamily="34" charset="0"/>
                <a:ea typeface="Times New Roman" panose="02020603050405020304" pitchFamily="18" charset="0"/>
              </a:rPr>
              <a:t>) had learnt the lesson through bitter experience. Greed arises from attachment to the senses and catering to them. Put them in their proper place; they are windows for knowledge, not channels of contamination." </a:t>
            </a:r>
            <a:r>
              <a:rPr lang="en-GB" i="1" dirty="0">
                <a:latin typeface="Verdana" panose="020B0604030504040204" pitchFamily="34" charset="0"/>
                <a:ea typeface="Times New Roman" panose="02020603050405020304" pitchFamily="18" charset="0"/>
              </a:rPr>
              <a:t>Sai Baba, SS, 3/92, last cover page.</a:t>
            </a:r>
            <a:endParaRPr lang="en-US"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553820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1" cy="6858000"/>
          </a:xfrm>
          <a:prstGeom prst="rect">
            <a:avLst/>
          </a:prstGeom>
        </p:spPr>
      </p:pic>
      <p:sp>
        <p:nvSpPr>
          <p:cNvPr id="9" name="TextBox 8"/>
          <p:cNvSpPr txBox="1"/>
          <p:nvPr/>
        </p:nvSpPr>
        <p:spPr>
          <a:xfrm>
            <a:off x="4593771" y="804574"/>
            <a:ext cx="3886200" cy="584775"/>
          </a:xfrm>
          <a:prstGeom prst="rect">
            <a:avLst/>
          </a:prstGeom>
          <a:noFill/>
        </p:spPr>
        <p:txBody>
          <a:bodyPr wrap="square" rtlCol="0">
            <a:spAutoFit/>
          </a:bodyPr>
          <a:lstStyle/>
          <a:p>
            <a:r>
              <a:rPr lang="en-US" sz="3200" dirty="0">
                <a:solidFill>
                  <a:schemeClr val="accent4"/>
                </a:solidFill>
                <a:latin typeface="Harlow Solid Italic" panose="04030604020F02020D02" pitchFamily="82" charset="0"/>
              </a:rPr>
              <a:t> </a:t>
            </a:r>
            <a:r>
              <a:rPr lang="en-US" sz="3200" dirty="0" smtClean="0">
                <a:solidFill>
                  <a:schemeClr val="accent4"/>
                </a:solidFill>
                <a:latin typeface="Harlow Solid Italic" panose="04030604020F02020D02" pitchFamily="82" charset="0"/>
              </a:rPr>
              <a:t> </a:t>
            </a:r>
            <a:endParaRPr lang="en-US" sz="3200" dirty="0">
              <a:solidFill>
                <a:schemeClr val="accent4"/>
              </a:solidFill>
            </a:endParaRPr>
          </a:p>
        </p:txBody>
      </p:sp>
      <p:sp>
        <p:nvSpPr>
          <p:cNvPr id="13" name="Subtitle 2"/>
          <p:cNvSpPr txBox="1">
            <a:spLocks/>
          </p:cNvSpPr>
          <p:nvPr/>
        </p:nvSpPr>
        <p:spPr>
          <a:xfrm>
            <a:off x="0" y="152400"/>
            <a:ext cx="8382000" cy="53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smtClean="0">
                <a:effectLst>
                  <a:outerShdw blurRad="38100" dist="38100" dir="2700000" algn="tl">
                    <a:srgbClr val="000000">
                      <a:alpha val="43137"/>
                    </a:srgbClr>
                  </a:outerShdw>
                </a:effectLst>
              </a:rPr>
              <a:t>Summarize</a:t>
            </a:r>
            <a:r>
              <a:rPr lang="en-US" sz="3600" b="1" dirty="0" smtClean="0"/>
              <a:t> </a:t>
            </a:r>
            <a:endParaRPr lang="en-US" sz="3600" b="1" dirty="0"/>
          </a:p>
        </p:txBody>
      </p:sp>
      <p:sp>
        <p:nvSpPr>
          <p:cNvPr id="5" name="Rectangle 4"/>
          <p:cNvSpPr/>
          <p:nvPr/>
        </p:nvSpPr>
        <p:spPr>
          <a:xfrm>
            <a:off x="0" y="1234857"/>
            <a:ext cx="8915400" cy="3108543"/>
          </a:xfrm>
          <a:prstGeom prst="rect">
            <a:avLst/>
          </a:prstGeom>
        </p:spPr>
        <p:txBody>
          <a:bodyPr wrap="square">
            <a:spAutoFit/>
          </a:bodyPr>
          <a:lstStyle/>
          <a:p>
            <a:r>
              <a:rPr lang="en-GB" altLang="en-US" sz="2800" dirty="0"/>
              <a:t>SAMSARA IS THE CYCLE OF </a:t>
            </a:r>
            <a:r>
              <a:rPr lang="en-GB" altLang="en-US" sz="2800" dirty="0" smtClean="0"/>
              <a:t>LIFE</a:t>
            </a:r>
          </a:p>
          <a:p>
            <a:endParaRPr lang="en-GB" altLang="en-US" sz="2800" dirty="0"/>
          </a:p>
          <a:p>
            <a:r>
              <a:rPr lang="en-GB" altLang="en-US" sz="2800" dirty="0"/>
              <a:t>REINCARNATION IS A RESULT OF PREVIOUS </a:t>
            </a:r>
            <a:r>
              <a:rPr lang="en-GB" altLang="en-US" sz="2800" dirty="0" smtClean="0"/>
              <a:t>KARMA</a:t>
            </a:r>
          </a:p>
          <a:p>
            <a:endParaRPr lang="en-GB" altLang="en-US" sz="2800" dirty="0"/>
          </a:p>
          <a:p>
            <a:r>
              <a:rPr lang="en-GB" altLang="en-US" sz="2800" dirty="0"/>
              <a:t>KARMA RELATES TO ACTIONS AND THEIR </a:t>
            </a:r>
            <a:r>
              <a:rPr lang="en-GB" altLang="en-US" sz="2800" dirty="0" smtClean="0"/>
              <a:t>CONSEQUENCES</a:t>
            </a:r>
          </a:p>
          <a:p>
            <a:endParaRPr lang="en-GB" altLang="en-US" sz="2800" dirty="0"/>
          </a:p>
          <a:p>
            <a:r>
              <a:rPr lang="en-GB" altLang="en-US" sz="2800" dirty="0"/>
              <a:t>MOKSHA IS LIBERATION FROM SAMSARA</a:t>
            </a:r>
          </a:p>
        </p:txBody>
      </p:sp>
    </p:spTree>
    <p:extLst>
      <p:ext uri="{BB962C8B-B14F-4D97-AF65-F5344CB8AC3E}">
        <p14:creationId xmlns:p14="http://schemas.microsoft.com/office/powerpoint/2010/main" val="290216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250"/>
                                        <p:tgtEl>
                                          <p:spTgt spid="13">
                                            <p:txEl>
                                              <p:pRg st="0" end="0"/>
                                            </p:txEl>
                                          </p:spTgt>
                                        </p:tgtEl>
                                      </p:cBhvr>
                                    </p:animEffect>
                                    <p:anim calcmode="lin" valueType="num">
                                      <p:cBhvr>
                                        <p:cTn id="8" dur="1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1" cy="6858000"/>
          </a:xfrm>
          <a:prstGeom prst="rect">
            <a:avLst/>
          </a:prstGeom>
        </p:spPr>
      </p:pic>
      <p:sp>
        <p:nvSpPr>
          <p:cNvPr id="9" name="TextBox 8"/>
          <p:cNvSpPr txBox="1"/>
          <p:nvPr/>
        </p:nvSpPr>
        <p:spPr>
          <a:xfrm>
            <a:off x="4593771" y="804574"/>
            <a:ext cx="3886200" cy="584775"/>
          </a:xfrm>
          <a:prstGeom prst="rect">
            <a:avLst/>
          </a:prstGeom>
          <a:noFill/>
        </p:spPr>
        <p:txBody>
          <a:bodyPr wrap="square" rtlCol="0">
            <a:spAutoFit/>
          </a:bodyPr>
          <a:lstStyle/>
          <a:p>
            <a:r>
              <a:rPr lang="en-US" sz="3200" dirty="0">
                <a:solidFill>
                  <a:schemeClr val="accent4"/>
                </a:solidFill>
                <a:latin typeface="Harlow Solid Italic" panose="04030604020F02020D02" pitchFamily="82" charset="0"/>
              </a:rPr>
              <a:t> </a:t>
            </a:r>
            <a:r>
              <a:rPr lang="en-US" sz="3200" dirty="0" smtClean="0">
                <a:solidFill>
                  <a:schemeClr val="accent4"/>
                </a:solidFill>
                <a:latin typeface="Harlow Solid Italic" panose="04030604020F02020D02" pitchFamily="82" charset="0"/>
              </a:rPr>
              <a:t> </a:t>
            </a:r>
            <a:endParaRPr lang="en-US" sz="3200" dirty="0">
              <a:solidFill>
                <a:schemeClr val="accent4"/>
              </a:solidFill>
            </a:endParaRPr>
          </a:p>
        </p:txBody>
      </p:sp>
      <p:sp>
        <p:nvSpPr>
          <p:cNvPr id="6" name="Title 1"/>
          <p:cNvSpPr>
            <a:spLocks noGrp="1"/>
          </p:cNvSpPr>
          <p:nvPr>
            <p:ph type="title"/>
          </p:nvPr>
        </p:nvSpPr>
        <p:spPr>
          <a:xfrm>
            <a:off x="457200" y="0"/>
            <a:ext cx="8229600" cy="1143000"/>
          </a:xfrm>
          <a:extLst/>
        </p:spPr>
        <p:style>
          <a:lnRef idx="0">
            <a:schemeClr val="accent6"/>
          </a:lnRef>
          <a:fillRef idx="3">
            <a:schemeClr val="accent6"/>
          </a:fillRef>
          <a:effectRef idx="3">
            <a:schemeClr val="accent6"/>
          </a:effectRef>
          <a:fontRef idx="minor">
            <a:schemeClr val="lt1"/>
          </a:fontRef>
        </p:style>
        <p:txBody>
          <a:bodyPr rtlCol="0">
            <a:normAutofit/>
          </a:bodyPr>
          <a:lstStyle/>
          <a:p>
            <a:pPr eaLnBrk="1" fontAlgn="auto" hangingPunct="1">
              <a:spcAft>
                <a:spcPts val="0"/>
              </a:spcAft>
              <a:defRPr/>
            </a:pPr>
            <a:r>
              <a:rPr lang="en-GB" dirty="0" smtClean="0"/>
              <a:t>Samsara and Karma Quiz</a:t>
            </a:r>
            <a:endParaRPr lang="en-GB" dirty="0"/>
          </a:p>
        </p:txBody>
      </p:sp>
      <p:sp>
        <p:nvSpPr>
          <p:cNvPr id="2" name="Rectangle 1"/>
          <p:cNvSpPr/>
          <p:nvPr/>
        </p:nvSpPr>
        <p:spPr>
          <a:xfrm>
            <a:off x="0" y="1315283"/>
            <a:ext cx="9144000" cy="4247317"/>
          </a:xfrm>
          <a:prstGeom prst="rect">
            <a:avLst/>
          </a:prstGeom>
        </p:spPr>
        <p:txBody>
          <a:bodyPr wrap="square">
            <a:spAutoFit/>
          </a:bodyPr>
          <a:lstStyle/>
          <a:p>
            <a:pPr fontAlgn="auto">
              <a:spcBef>
                <a:spcPts val="0"/>
              </a:spcBef>
              <a:spcAft>
                <a:spcPts val="0"/>
              </a:spcAft>
              <a:defRPr/>
            </a:pPr>
            <a:r>
              <a:rPr lang="en-GB" dirty="0" smtClean="0">
                <a:latin typeface="Comic Sans MS" pitchFamily="66" charset="0"/>
              </a:rPr>
              <a:t>We don’t just have one life but ________.  </a:t>
            </a:r>
          </a:p>
          <a:p>
            <a:pPr fontAlgn="auto">
              <a:spcBef>
                <a:spcPts val="0"/>
              </a:spcBef>
              <a:spcAft>
                <a:spcPts val="0"/>
              </a:spcAft>
              <a:defRPr/>
            </a:pPr>
            <a:endParaRPr lang="en-GB" dirty="0">
              <a:latin typeface="Comic Sans MS" pitchFamily="66" charset="0"/>
            </a:endParaRPr>
          </a:p>
          <a:p>
            <a:pPr fontAlgn="auto">
              <a:spcBef>
                <a:spcPts val="0"/>
              </a:spcBef>
              <a:spcAft>
                <a:spcPts val="0"/>
              </a:spcAft>
              <a:defRPr/>
            </a:pPr>
            <a:r>
              <a:rPr lang="en-GB" dirty="0" smtClean="0">
                <a:latin typeface="Comic Sans MS" pitchFamily="66" charset="0"/>
              </a:rPr>
              <a:t>Every living creature, including animals and plants, have a soul which is called the</a:t>
            </a:r>
          </a:p>
          <a:p>
            <a:pPr fontAlgn="auto">
              <a:spcBef>
                <a:spcPts val="0"/>
              </a:spcBef>
              <a:spcAft>
                <a:spcPts val="0"/>
              </a:spcAft>
              <a:defRPr/>
            </a:pPr>
            <a:endParaRPr lang="en-GB" dirty="0">
              <a:latin typeface="Comic Sans MS" pitchFamily="66" charset="0"/>
            </a:endParaRPr>
          </a:p>
          <a:p>
            <a:pPr fontAlgn="auto">
              <a:spcBef>
                <a:spcPts val="0"/>
              </a:spcBef>
              <a:spcAft>
                <a:spcPts val="0"/>
              </a:spcAft>
              <a:defRPr/>
            </a:pPr>
            <a:r>
              <a:rPr lang="en-GB" dirty="0" smtClean="0">
                <a:latin typeface="Comic Sans MS" pitchFamily="66" charset="0"/>
              </a:rPr>
              <a:t> ________</a:t>
            </a:r>
            <a:endParaRPr lang="en-GB" dirty="0">
              <a:latin typeface="Comic Sans MS" pitchFamily="66" charset="0"/>
            </a:endParaRPr>
          </a:p>
          <a:p>
            <a:pPr fontAlgn="auto">
              <a:spcBef>
                <a:spcPts val="0"/>
              </a:spcBef>
              <a:spcAft>
                <a:spcPts val="0"/>
              </a:spcAft>
              <a:defRPr/>
            </a:pPr>
            <a:endParaRPr lang="en-GB" dirty="0" smtClean="0">
              <a:latin typeface="Comic Sans MS" pitchFamily="66" charset="0"/>
            </a:endParaRPr>
          </a:p>
          <a:p>
            <a:pPr fontAlgn="auto">
              <a:spcBef>
                <a:spcPts val="0"/>
              </a:spcBef>
              <a:spcAft>
                <a:spcPts val="0"/>
              </a:spcAft>
              <a:defRPr/>
            </a:pPr>
            <a:r>
              <a:rPr lang="en-GB" dirty="0" smtClean="0">
                <a:latin typeface="Comic Sans MS" pitchFamily="66" charset="0"/>
              </a:rPr>
              <a:t>Every </a:t>
            </a:r>
            <a:r>
              <a:rPr lang="en-GB" dirty="0">
                <a:latin typeface="Comic Sans MS" pitchFamily="66" charset="0"/>
              </a:rPr>
              <a:t>living creature is ________, then ___________, then ____________ and </a:t>
            </a:r>
            <a:endParaRPr lang="en-GB" dirty="0" smtClean="0">
              <a:latin typeface="Comic Sans MS" pitchFamily="66" charset="0"/>
            </a:endParaRPr>
          </a:p>
          <a:p>
            <a:pPr fontAlgn="auto">
              <a:spcBef>
                <a:spcPts val="0"/>
              </a:spcBef>
              <a:spcAft>
                <a:spcPts val="0"/>
              </a:spcAft>
              <a:defRPr/>
            </a:pPr>
            <a:endParaRPr lang="en-GB" dirty="0">
              <a:latin typeface="Comic Sans MS" pitchFamily="66" charset="0"/>
            </a:endParaRPr>
          </a:p>
          <a:p>
            <a:pPr fontAlgn="auto">
              <a:spcBef>
                <a:spcPts val="0"/>
              </a:spcBef>
              <a:spcAft>
                <a:spcPts val="0"/>
              </a:spcAft>
              <a:defRPr/>
            </a:pPr>
            <a:r>
              <a:rPr lang="en-GB" dirty="0" smtClean="0">
                <a:latin typeface="Comic Sans MS" pitchFamily="66" charset="0"/>
              </a:rPr>
              <a:t>is </a:t>
            </a:r>
            <a:r>
              <a:rPr lang="en-GB" dirty="0">
                <a:latin typeface="Comic Sans MS" pitchFamily="66" charset="0"/>
              </a:rPr>
              <a:t>_____________________.  This is called ______________</a:t>
            </a:r>
          </a:p>
          <a:p>
            <a:pPr fontAlgn="auto">
              <a:spcBef>
                <a:spcPts val="0"/>
              </a:spcBef>
              <a:spcAft>
                <a:spcPts val="0"/>
              </a:spcAft>
              <a:defRPr/>
            </a:pPr>
            <a:endParaRPr lang="en-GB" dirty="0">
              <a:latin typeface="Comic Sans MS" pitchFamily="66" charset="0"/>
            </a:endParaRPr>
          </a:p>
          <a:p>
            <a:pPr fontAlgn="auto">
              <a:spcBef>
                <a:spcPts val="0"/>
              </a:spcBef>
              <a:spcAft>
                <a:spcPts val="0"/>
              </a:spcAft>
              <a:defRPr/>
            </a:pPr>
            <a:r>
              <a:rPr lang="en-GB" dirty="0" smtClean="0">
                <a:latin typeface="Comic Sans MS" pitchFamily="66" charset="0"/>
              </a:rPr>
              <a:t>This </a:t>
            </a:r>
            <a:r>
              <a:rPr lang="en-GB" dirty="0">
                <a:latin typeface="Comic Sans MS" pitchFamily="66" charset="0"/>
              </a:rPr>
              <a:t>cycle of rebirth is called </a:t>
            </a:r>
            <a:r>
              <a:rPr lang="en-GB" dirty="0" smtClean="0">
                <a:latin typeface="Comic Sans MS" pitchFamily="66" charset="0"/>
              </a:rPr>
              <a:t>_________.</a:t>
            </a:r>
            <a:endParaRPr lang="en-GB" dirty="0">
              <a:latin typeface="Comic Sans MS" pitchFamily="66" charset="0"/>
            </a:endParaRPr>
          </a:p>
          <a:p>
            <a:pPr fontAlgn="auto">
              <a:spcBef>
                <a:spcPts val="0"/>
              </a:spcBef>
              <a:spcAft>
                <a:spcPts val="0"/>
              </a:spcAft>
              <a:defRPr/>
            </a:pPr>
            <a:endParaRPr lang="en-GB" dirty="0" smtClean="0">
              <a:latin typeface="Comic Sans MS" pitchFamily="66" charset="0"/>
            </a:endParaRPr>
          </a:p>
          <a:p>
            <a:pPr fontAlgn="auto">
              <a:spcBef>
                <a:spcPts val="0"/>
              </a:spcBef>
              <a:spcAft>
                <a:spcPts val="0"/>
              </a:spcAft>
              <a:defRPr/>
            </a:pPr>
            <a:r>
              <a:rPr lang="en-GB" dirty="0" smtClean="0">
                <a:latin typeface="Comic Sans MS" pitchFamily="66" charset="0"/>
              </a:rPr>
              <a:t>Eventually the soul will stop being reborn and will join with _______________. </a:t>
            </a:r>
          </a:p>
          <a:p>
            <a:pPr fontAlgn="auto">
              <a:spcBef>
                <a:spcPts val="0"/>
              </a:spcBef>
              <a:spcAft>
                <a:spcPts val="0"/>
              </a:spcAft>
              <a:defRPr/>
            </a:pPr>
            <a:endParaRPr lang="en-GB" dirty="0" smtClean="0">
              <a:latin typeface="Comic Sans MS" pitchFamily="66" charset="0"/>
            </a:endParaRPr>
          </a:p>
          <a:p>
            <a:pPr fontAlgn="auto">
              <a:spcBef>
                <a:spcPts val="0"/>
              </a:spcBef>
              <a:spcAft>
                <a:spcPts val="0"/>
              </a:spcAft>
              <a:defRPr/>
            </a:pPr>
            <a:r>
              <a:rPr lang="en-GB" dirty="0" smtClean="0">
                <a:latin typeface="Comic Sans MS" pitchFamily="66" charset="0"/>
              </a:rPr>
              <a:t>This is the ultimate aim of a spiritual being and is called _________________.</a:t>
            </a:r>
            <a:endParaRPr lang="en-GB" dirty="0"/>
          </a:p>
        </p:txBody>
      </p:sp>
      <p:sp>
        <p:nvSpPr>
          <p:cNvPr id="10" name="TextBox 6"/>
          <p:cNvSpPr txBox="1">
            <a:spLocks noChangeArrowheads="1"/>
          </p:cNvSpPr>
          <p:nvPr/>
        </p:nvSpPr>
        <p:spPr bwMode="auto">
          <a:xfrm>
            <a:off x="104775" y="6075362"/>
            <a:ext cx="8569325" cy="706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eaLnBrk="1" hangingPunct="1"/>
            <a:r>
              <a:rPr lang="en-GB" altLang="en-US" sz="2000" dirty="0">
                <a:solidFill>
                  <a:srgbClr val="FF0000"/>
                </a:solidFill>
                <a:latin typeface="Comic Sans MS" panose="030F0702030302020204" pitchFamily="66" charset="0"/>
              </a:rPr>
              <a:t>Reincarnation</a:t>
            </a:r>
            <a:r>
              <a:rPr lang="en-GB" altLang="en-US" sz="2000" dirty="0">
                <a:latin typeface="Comic Sans MS" panose="030F0702030302020204" pitchFamily="66" charset="0"/>
              </a:rPr>
              <a:t>		</a:t>
            </a:r>
            <a:r>
              <a:rPr lang="en-GB" altLang="en-US" sz="2000" dirty="0">
                <a:solidFill>
                  <a:srgbClr val="00B050"/>
                </a:solidFill>
                <a:latin typeface="Comic Sans MS" panose="030F0702030302020204" pitchFamily="66" charset="0"/>
              </a:rPr>
              <a:t>Samsara</a:t>
            </a:r>
            <a:r>
              <a:rPr lang="en-GB" altLang="en-US" sz="2000" dirty="0">
                <a:latin typeface="Comic Sans MS" panose="030F0702030302020204" pitchFamily="66" charset="0"/>
              </a:rPr>
              <a:t>	</a:t>
            </a:r>
            <a:r>
              <a:rPr lang="en-GB" altLang="en-US" sz="2000" dirty="0">
                <a:solidFill>
                  <a:srgbClr val="C00000"/>
                </a:solidFill>
                <a:latin typeface="Comic Sans MS" panose="030F0702030302020204" pitchFamily="66" charset="0"/>
              </a:rPr>
              <a:t>Born</a:t>
            </a:r>
            <a:r>
              <a:rPr lang="en-GB" altLang="en-US" sz="2000" dirty="0">
                <a:latin typeface="Comic Sans MS" panose="030F0702030302020204" pitchFamily="66" charset="0"/>
              </a:rPr>
              <a:t>	</a:t>
            </a:r>
            <a:r>
              <a:rPr lang="en-GB" altLang="en-US" sz="2000" dirty="0">
                <a:solidFill>
                  <a:srgbClr val="0070C0"/>
                </a:solidFill>
                <a:latin typeface="Comic Sans MS" panose="030F0702030302020204" pitchFamily="66" charset="0"/>
              </a:rPr>
              <a:t>Moksha	</a:t>
            </a:r>
            <a:r>
              <a:rPr lang="en-GB" altLang="en-US" sz="2000" dirty="0">
                <a:latin typeface="Comic Sans MS" panose="030F0702030302020204" pitchFamily="66" charset="0"/>
              </a:rPr>
              <a:t>	</a:t>
            </a:r>
            <a:r>
              <a:rPr lang="en-GB" altLang="en-US" sz="2000" dirty="0">
                <a:solidFill>
                  <a:srgbClr val="7030A0"/>
                </a:solidFill>
                <a:latin typeface="Comic Sans MS" panose="030F0702030302020204" pitchFamily="66" charset="0"/>
              </a:rPr>
              <a:t>Atman</a:t>
            </a:r>
          </a:p>
          <a:p>
            <a:pPr eaLnBrk="1" hangingPunct="1"/>
            <a:r>
              <a:rPr lang="en-GB" altLang="en-US" sz="2000" dirty="0">
                <a:solidFill>
                  <a:srgbClr val="00B050"/>
                </a:solidFill>
                <a:latin typeface="Comic Sans MS" panose="030F0702030302020204" pitchFamily="66" charset="0"/>
              </a:rPr>
              <a:t>Dies</a:t>
            </a:r>
            <a:r>
              <a:rPr lang="en-GB" altLang="en-US" sz="2000" dirty="0">
                <a:latin typeface="Comic Sans MS" panose="030F0702030302020204" pitchFamily="66" charset="0"/>
              </a:rPr>
              <a:t>		</a:t>
            </a:r>
            <a:r>
              <a:rPr lang="en-GB" altLang="en-US" sz="2000" dirty="0">
                <a:solidFill>
                  <a:srgbClr val="7030A0"/>
                </a:solidFill>
                <a:latin typeface="Comic Sans MS" panose="030F0702030302020204" pitchFamily="66" charset="0"/>
              </a:rPr>
              <a:t>Brahman</a:t>
            </a:r>
            <a:r>
              <a:rPr lang="en-GB" altLang="en-US" sz="2000" dirty="0">
                <a:latin typeface="Comic Sans MS" panose="030F0702030302020204" pitchFamily="66" charset="0"/>
              </a:rPr>
              <a:t>	</a:t>
            </a:r>
            <a:r>
              <a:rPr lang="en-GB" altLang="en-US" sz="2000" dirty="0">
                <a:solidFill>
                  <a:srgbClr val="FF0000"/>
                </a:solidFill>
                <a:latin typeface="Comic Sans MS" panose="030F0702030302020204" pitchFamily="66" charset="0"/>
              </a:rPr>
              <a:t>Lives	</a:t>
            </a:r>
            <a:r>
              <a:rPr lang="en-GB" altLang="en-US" sz="2000" dirty="0">
                <a:latin typeface="Comic Sans MS" panose="030F0702030302020204" pitchFamily="66" charset="0"/>
              </a:rPr>
              <a:t>	</a:t>
            </a:r>
            <a:r>
              <a:rPr lang="en-GB" altLang="en-US" sz="2000" dirty="0">
                <a:solidFill>
                  <a:srgbClr val="C00000"/>
                </a:solidFill>
                <a:latin typeface="Comic Sans MS" panose="030F0702030302020204" pitchFamily="66" charset="0"/>
              </a:rPr>
              <a:t>Reborn	</a:t>
            </a:r>
            <a:r>
              <a:rPr lang="en-GB" altLang="en-US" sz="2000" dirty="0">
                <a:latin typeface="Comic Sans MS" panose="030F0702030302020204" pitchFamily="66" charset="0"/>
              </a:rPr>
              <a:t>	</a:t>
            </a:r>
            <a:r>
              <a:rPr lang="en-GB" altLang="en-US" sz="2000" dirty="0">
                <a:solidFill>
                  <a:srgbClr val="0070C0"/>
                </a:solidFill>
                <a:latin typeface="Comic Sans MS" panose="030F0702030302020204" pitchFamily="66" charset="0"/>
              </a:rPr>
              <a:t>Many</a:t>
            </a:r>
          </a:p>
        </p:txBody>
      </p:sp>
      <p:sp>
        <p:nvSpPr>
          <p:cNvPr id="3" name="TextBox 2"/>
          <p:cNvSpPr txBox="1"/>
          <p:nvPr/>
        </p:nvSpPr>
        <p:spPr>
          <a:xfrm>
            <a:off x="3602036" y="1189672"/>
            <a:ext cx="800101"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altLang="en-US" dirty="0" smtClean="0">
                <a:solidFill>
                  <a:srgbClr val="0070C0"/>
                </a:solidFill>
                <a:latin typeface="Comic Sans MS" panose="030F0702030302020204" pitchFamily="66" charset="0"/>
              </a:rPr>
              <a:t>many</a:t>
            </a:r>
            <a:endParaRPr lang="en-GB" altLang="en-US" dirty="0">
              <a:solidFill>
                <a:srgbClr val="0070C0"/>
              </a:solidFill>
              <a:latin typeface="Comic Sans MS" panose="030F0702030302020204" pitchFamily="66" charset="0"/>
            </a:endParaRPr>
          </a:p>
        </p:txBody>
      </p:sp>
      <p:sp>
        <p:nvSpPr>
          <p:cNvPr id="15" name="TextBox 14"/>
          <p:cNvSpPr txBox="1"/>
          <p:nvPr/>
        </p:nvSpPr>
        <p:spPr>
          <a:xfrm>
            <a:off x="228600" y="2244804"/>
            <a:ext cx="10668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altLang="en-US" dirty="0" smtClean="0">
                <a:solidFill>
                  <a:srgbClr val="0070C0"/>
                </a:solidFill>
                <a:latin typeface="Comic Sans MS" panose="030F0702030302020204" pitchFamily="66" charset="0"/>
              </a:rPr>
              <a:t>Atman</a:t>
            </a:r>
            <a:endParaRPr lang="en-GB" altLang="en-US" dirty="0">
              <a:solidFill>
                <a:srgbClr val="0070C0"/>
              </a:solidFill>
              <a:latin typeface="Comic Sans MS" panose="030F0702030302020204" pitchFamily="66" charset="0"/>
            </a:endParaRPr>
          </a:p>
        </p:txBody>
      </p:sp>
      <p:sp>
        <p:nvSpPr>
          <p:cNvPr id="16" name="TextBox 15"/>
          <p:cNvSpPr txBox="1"/>
          <p:nvPr/>
        </p:nvSpPr>
        <p:spPr>
          <a:xfrm>
            <a:off x="2667000" y="2836066"/>
            <a:ext cx="10668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altLang="en-US" dirty="0">
                <a:solidFill>
                  <a:srgbClr val="0070C0"/>
                </a:solidFill>
                <a:latin typeface="Comic Sans MS" panose="030F0702030302020204" pitchFamily="66" charset="0"/>
              </a:rPr>
              <a:t>b</a:t>
            </a:r>
            <a:r>
              <a:rPr lang="en-GB" altLang="en-US" dirty="0" smtClean="0">
                <a:solidFill>
                  <a:srgbClr val="0070C0"/>
                </a:solidFill>
                <a:latin typeface="Comic Sans MS" panose="030F0702030302020204" pitchFamily="66" charset="0"/>
              </a:rPr>
              <a:t>orn</a:t>
            </a:r>
            <a:endParaRPr lang="en-GB" altLang="en-US" dirty="0">
              <a:solidFill>
                <a:srgbClr val="0070C0"/>
              </a:solidFill>
              <a:latin typeface="Comic Sans MS" panose="030F0702030302020204" pitchFamily="66" charset="0"/>
            </a:endParaRPr>
          </a:p>
        </p:txBody>
      </p:sp>
      <p:sp>
        <p:nvSpPr>
          <p:cNvPr id="17" name="TextBox 16"/>
          <p:cNvSpPr txBox="1"/>
          <p:nvPr/>
        </p:nvSpPr>
        <p:spPr>
          <a:xfrm>
            <a:off x="4660900" y="2836066"/>
            <a:ext cx="10668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r>
              <a:rPr lang="en-GB" altLang="en-US" dirty="0" smtClean="0">
                <a:solidFill>
                  <a:srgbClr val="0070C0"/>
                </a:solidFill>
                <a:latin typeface="Comic Sans MS" panose="030F0702030302020204" pitchFamily="66" charset="0"/>
              </a:rPr>
              <a:t>   lives</a:t>
            </a:r>
            <a:endParaRPr lang="en-GB" altLang="en-US" dirty="0">
              <a:solidFill>
                <a:srgbClr val="0070C0"/>
              </a:solidFill>
              <a:latin typeface="Comic Sans MS" panose="030F0702030302020204" pitchFamily="66" charset="0"/>
            </a:endParaRPr>
          </a:p>
        </p:txBody>
      </p:sp>
      <p:sp>
        <p:nvSpPr>
          <p:cNvPr id="18" name="TextBox 17"/>
          <p:cNvSpPr txBox="1"/>
          <p:nvPr/>
        </p:nvSpPr>
        <p:spPr>
          <a:xfrm>
            <a:off x="7086600" y="2836066"/>
            <a:ext cx="10668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altLang="en-US" dirty="0" smtClean="0">
                <a:solidFill>
                  <a:srgbClr val="0070C0"/>
                </a:solidFill>
                <a:latin typeface="Comic Sans MS" panose="030F0702030302020204" pitchFamily="66" charset="0"/>
              </a:rPr>
              <a:t>Dies </a:t>
            </a:r>
            <a:endParaRPr lang="en-GB" altLang="en-US" dirty="0">
              <a:solidFill>
                <a:srgbClr val="0070C0"/>
              </a:solidFill>
              <a:latin typeface="Comic Sans MS" panose="030F0702030302020204" pitchFamily="66" charset="0"/>
            </a:endParaRPr>
          </a:p>
        </p:txBody>
      </p:sp>
      <p:sp>
        <p:nvSpPr>
          <p:cNvPr id="19" name="TextBox 18"/>
          <p:cNvSpPr txBox="1"/>
          <p:nvPr/>
        </p:nvSpPr>
        <p:spPr>
          <a:xfrm>
            <a:off x="1066800" y="3399472"/>
            <a:ext cx="10668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altLang="en-US" dirty="0" smtClean="0">
                <a:solidFill>
                  <a:srgbClr val="0070C0"/>
                </a:solidFill>
                <a:latin typeface="Comic Sans MS" panose="030F0702030302020204" pitchFamily="66" charset="0"/>
              </a:rPr>
              <a:t>Reborn </a:t>
            </a:r>
            <a:endParaRPr lang="en-GB" altLang="en-US" dirty="0">
              <a:solidFill>
                <a:srgbClr val="0070C0"/>
              </a:solidFill>
              <a:latin typeface="Comic Sans MS" panose="030F0702030302020204" pitchFamily="66" charset="0"/>
            </a:endParaRPr>
          </a:p>
        </p:txBody>
      </p:sp>
      <p:sp>
        <p:nvSpPr>
          <p:cNvPr id="20" name="TextBox 19"/>
          <p:cNvSpPr txBox="1"/>
          <p:nvPr/>
        </p:nvSpPr>
        <p:spPr>
          <a:xfrm>
            <a:off x="5105400" y="3399472"/>
            <a:ext cx="17526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altLang="en-US" dirty="0" smtClean="0">
                <a:solidFill>
                  <a:srgbClr val="0070C0"/>
                </a:solidFill>
                <a:latin typeface="Comic Sans MS" panose="030F0702030302020204" pitchFamily="66" charset="0"/>
              </a:rPr>
              <a:t>Reincarnation </a:t>
            </a:r>
            <a:endParaRPr lang="en-GB" altLang="en-US" dirty="0">
              <a:solidFill>
                <a:srgbClr val="0070C0"/>
              </a:solidFill>
              <a:latin typeface="Comic Sans MS" panose="030F0702030302020204" pitchFamily="66" charset="0"/>
            </a:endParaRPr>
          </a:p>
        </p:txBody>
      </p:sp>
      <p:sp>
        <p:nvSpPr>
          <p:cNvPr id="21" name="TextBox 20"/>
          <p:cNvSpPr txBox="1"/>
          <p:nvPr/>
        </p:nvSpPr>
        <p:spPr>
          <a:xfrm>
            <a:off x="3352800" y="3932872"/>
            <a:ext cx="1143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altLang="en-US" dirty="0" smtClean="0">
                <a:solidFill>
                  <a:srgbClr val="0070C0"/>
                </a:solidFill>
                <a:latin typeface="Comic Sans MS" panose="030F0702030302020204" pitchFamily="66" charset="0"/>
              </a:rPr>
              <a:t>Samsara</a:t>
            </a:r>
            <a:endParaRPr lang="en-GB" altLang="en-US" dirty="0">
              <a:solidFill>
                <a:srgbClr val="0070C0"/>
              </a:solidFill>
              <a:latin typeface="Comic Sans MS" panose="030F0702030302020204" pitchFamily="66" charset="0"/>
            </a:endParaRPr>
          </a:p>
        </p:txBody>
      </p:sp>
      <p:sp>
        <p:nvSpPr>
          <p:cNvPr id="22" name="TextBox 21"/>
          <p:cNvSpPr txBox="1"/>
          <p:nvPr/>
        </p:nvSpPr>
        <p:spPr>
          <a:xfrm>
            <a:off x="6781800" y="4454604"/>
            <a:ext cx="11430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altLang="en-US" dirty="0" smtClean="0">
                <a:solidFill>
                  <a:srgbClr val="0070C0"/>
                </a:solidFill>
                <a:latin typeface="Comic Sans MS" panose="030F0702030302020204" pitchFamily="66" charset="0"/>
              </a:rPr>
              <a:t>Brahman</a:t>
            </a:r>
            <a:endParaRPr lang="en-GB" altLang="en-US" dirty="0">
              <a:solidFill>
                <a:srgbClr val="0070C0"/>
              </a:solidFill>
              <a:latin typeface="Comic Sans MS" panose="030F0702030302020204" pitchFamily="66" charset="0"/>
            </a:endParaRPr>
          </a:p>
        </p:txBody>
      </p:sp>
      <p:sp>
        <p:nvSpPr>
          <p:cNvPr id="23" name="TextBox 22"/>
          <p:cNvSpPr txBox="1"/>
          <p:nvPr/>
        </p:nvSpPr>
        <p:spPr>
          <a:xfrm>
            <a:off x="6819900" y="4988004"/>
            <a:ext cx="1066800" cy="369332"/>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ctr"/>
            <a:r>
              <a:rPr lang="en-GB" altLang="en-US" dirty="0" smtClean="0">
                <a:solidFill>
                  <a:srgbClr val="0070C0"/>
                </a:solidFill>
                <a:latin typeface="Comic Sans MS" panose="030F0702030302020204" pitchFamily="66" charset="0"/>
              </a:rPr>
              <a:t>Moksha </a:t>
            </a:r>
            <a:endParaRPr lang="en-GB" altLang="en-US" dirty="0">
              <a:solidFill>
                <a:srgbClr val="0070C0"/>
              </a:solidFill>
              <a:latin typeface="Comic Sans MS" panose="030F0702030302020204" pitchFamily="66" charset="0"/>
            </a:endParaRPr>
          </a:p>
        </p:txBody>
      </p:sp>
      <p:pic>
        <p:nvPicPr>
          <p:cNvPr id="25" name="Picture 24"/>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7566" y="5580152"/>
            <a:ext cx="551777" cy="495210"/>
          </a:xfrm>
          <a:prstGeom prst="rect">
            <a:avLst/>
          </a:prstGeom>
        </p:spPr>
      </p:pic>
    </p:spTree>
    <p:extLst>
      <p:ext uri="{BB962C8B-B14F-4D97-AF65-F5344CB8AC3E}">
        <p14:creationId xmlns:p14="http://schemas.microsoft.com/office/powerpoint/2010/main" val="3776321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anim calcmode="lin" valueType="num">
                                      <p:cBhvr additive="base">
                                        <p:cTn id="13" dur="500" fill="hold"/>
                                        <p:tgtEl>
                                          <p:spTgt spid="15"/>
                                        </p:tgtEl>
                                        <p:attrNameLst>
                                          <p:attrName>ppt_x</p:attrName>
                                        </p:attrNameLst>
                                      </p:cBhvr>
                                      <p:tavLst>
                                        <p:tav tm="0">
                                          <p:val>
                                            <p:strVal val="#ppt_x"/>
                                          </p:val>
                                        </p:tav>
                                        <p:tav tm="100000">
                                          <p:val>
                                            <p:strVal val="#ppt_x"/>
                                          </p:val>
                                        </p:tav>
                                      </p:tavLst>
                                    </p:anim>
                                    <p:anim calcmode="lin" valueType="num">
                                      <p:cBhvr additive="base">
                                        <p:cTn id="1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additive="base">
                                        <p:cTn id="19" dur="500" fill="hold"/>
                                        <p:tgtEl>
                                          <p:spTgt spid="16"/>
                                        </p:tgtEl>
                                        <p:attrNameLst>
                                          <p:attrName>ppt_x</p:attrName>
                                        </p:attrNameLst>
                                      </p:cBhvr>
                                      <p:tavLst>
                                        <p:tav tm="0">
                                          <p:val>
                                            <p:strVal val="#ppt_x"/>
                                          </p:val>
                                        </p:tav>
                                        <p:tav tm="100000">
                                          <p:val>
                                            <p:strVal val="#ppt_x"/>
                                          </p:val>
                                        </p:tav>
                                      </p:tavLst>
                                    </p:anim>
                                    <p:anim calcmode="lin" valueType="num">
                                      <p:cBhvr additive="base">
                                        <p:cTn id="20"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additive="base">
                                        <p:cTn id="25" dur="500" fill="hold"/>
                                        <p:tgtEl>
                                          <p:spTgt spid="17"/>
                                        </p:tgtEl>
                                        <p:attrNameLst>
                                          <p:attrName>ppt_x</p:attrName>
                                        </p:attrNameLst>
                                      </p:cBhvr>
                                      <p:tavLst>
                                        <p:tav tm="0">
                                          <p:val>
                                            <p:strVal val="#ppt_x"/>
                                          </p:val>
                                        </p:tav>
                                        <p:tav tm="100000">
                                          <p:val>
                                            <p:strVal val="#ppt_x"/>
                                          </p:val>
                                        </p:tav>
                                      </p:tavLst>
                                    </p:anim>
                                    <p:anim calcmode="lin" valueType="num">
                                      <p:cBhvr additive="base">
                                        <p:cTn id="26"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additive="base">
                                        <p:cTn id="31" dur="500" fill="hold"/>
                                        <p:tgtEl>
                                          <p:spTgt spid="18"/>
                                        </p:tgtEl>
                                        <p:attrNameLst>
                                          <p:attrName>ppt_x</p:attrName>
                                        </p:attrNameLst>
                                      </p:cBhvr>
                                      <p:tavLst>
                                        <p:tav tm="0">
                                          <p:val>
                                            <p:strVal val="#ppt_x"/>
                                          </p:val>
                                        </p:tav>
                                        <p:tav tm="100000">
                                          <p:val>
                                            <p:strVal val="#ppt_x"/>
                                          </p:val>
                                        </p:tav>
                                      </p:tavLst>
                                    </p:anim>
                                    <p:anim calcmode="lin" valueType="num">
                                      <p:cBhvr additive="base">
                                        <p:cTn id="32"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additive="base">
                                        <p:cTn id="37" dur="500" fill="hold"/>
                                        <p:tgtEl>
                                          <p:spTgt spid="19"/>
                                        </p:tgtEl>
                                        <p:attrNameLst>
                                          <p:attrName>ppt_x</p:attrName>
                                        </p:attrNameLst>
                                      </p:cBhvr>
                                      <p:tavLst>
                                        <p:tav tm="0">
                                          <p:val>
                                            <p:strVal val="#ppt_x"/>
                                          </p:val>
                                        </p:tav>
                                        <p:tav tm="100000">
                                          <p:val>
                                            <p:strVal val="#ppt_x"/>
                                          </p:val>
                                        </p:tav>
                                      </p:tavLst>
                                    </p:anim>
                                    <p:anim calcmode="lin" valueType="num">
                                      <p:cBhvr additive="base">
                                        <p:cTn id="3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ppt_x"/>
                                          </p:val>
                                        </p:tav>
                                        <p:tav tm="100000">
                                          <p:val>
                                            <p:strVal val="#ppt_x"/>
                                          </p:val>
                                        </p:tav>
                                      </p:tavLst>
                                    </p:anim>
                                    <p:anim calcmode="lin" valueType="num">
                                      <p:cBhvr additive="base">
                                        <p:cTn id="4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21"/>
                                        </p:tgtEl>
                                        <p:attrNameLst>
                                          <p:attrName>style.visibility</p:attrName>
                                        </p:attrNameLst>
                                      </p:cBhvr>
                                      <p:to>
                                        <p:strVal val="visible"/>
                                      </p:to>
                                    </p:set>
                                    <p:anim calcmode="lin" valueType="num">
                                      <p:cBhvr additive="base">
                                        <p:cTn id="49" dur="500" fill="hold"/>
                                        <p:tgtEl>
                                          <p:spTgt spid="21"/>
                                        </p:tgtEl>
                                        <p:attrNameLst>
                                          <p:attrName>ppt_x</p:attrName>
                                        </p:attrNameLst>
                                      </p:cBhvr>
                                      <p:tavLst>
                                        <p:tav tm="0">
                                          <p:val>
                                            <p:strVal val="#ppt_x"/>
                                          </p:val>
                                        </p:tav>
                                        <p:tav tm="100000">
                                          <p:val>
                                            <p:strVal val="#ppt_x"/>
                                          </p:val>
                                        </p:tav>
                                      </p:tavLst>
                                    </p:anim>
                                    <p:anim calcmode="lin" valueType="num">
                                      <p:cBhvr additive="base">
                                        <p:cTn id="5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500" fill="hold"/>
                                        <p:tgtEl>
                                          <p:spTgt spid="22"/>
                                        </p:tgtEl>
                                        <p:attrNameLst>
                                          <p:attrName>ppt_x</p:attrName>
                                        </p:attrNameLst>
                                      </p:cBhvr>
                                      <p:tavLst>
                                        <p:tav tm="0">
                                          <p:val>
                                            <p:strVal val="#ppt_x"/>
                                          </p:val>
                                        </p:tav>
                                        <p:tav tm="100000">
                                          <p:val>
                                            <p:strVal val="#ppt_x"/>
                                          </p:val>
                                        </p:tav>
                                      </p:tavLst>
                                    </p:anim>
                                    <p:anim calcmode="lin" valueType="num">
                                      <p:cBhvr additive="base">
                                        <p:cTn id="56"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additive="base">
                                        <p:cTn id="61" dur="500" fill="hold"/>
                                        <p:tgtEl>
                                          <p:spTgt spid="23"/>
                                        </p:tgtEl>
                                        <p:attrNameLst>
                                          <p:attrName>ppt_x</p:attrName>
                                        </p:attrNameLst>
                                      </p:cBhvr>
                                      <p:tavLst>
                                        <p:tav tm="0">
                                          <p:val>
                                            <p:strVal val="#ppt_x"/>
                                          </p:val>
                                        </p:tav>
                                        <p:tav tm="100000">
                                          <p:val>
                                            <p:strVal val="#ppt_x"/>
                                          </p:val>
                                        </p:tav>
                                      </p:tavLst>
                                    </p:anim>
                                    <p:anim calcmode="lin" valueType="num">
                                      <p:cBhvr additive="base">
                                        <p:cTn id="62"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5" grpId="0" animBg="1"/>
      <p:bldP spid="16" grpId="0" animBg="1"/>
      <p:bldP spid="17" grpId="0" animBg="1"/>
      <p:bldP spid="18" grpId="0" animBg="1"/>
      <p:bldP spid="19" grpId="0" animBg="1"/>
      <p:bldP spid="20" grpId="0" animBg="1"/>
      <p:bldP spid="21" grpId="0" animBg="1"/>
      <p:bldP spid="22" grpId="0" animBg="1"/>
      <p:bldP spid="2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1" cy="6858000"/>
          </a:xfrm>
          <a:prstGeom prst="rect">
            <a:avLst/>
          </a:prstGeom>
        </p:spPr>
      </p:pic>
      <p:sp>
        <p:nvSpPr>
          <p:cNvPr id="9" name="TextBox 8"/>
          <p:cNvSpPr txBox="1"/>
          <p:nvPr/>
        </p:nvSpPr>
        <p:spPr>
          <a:xfrm>
            <a:off x="4593771" y="804574"/>
            <a:ext cx="3886200" cy="584775"/>
          </a:xfrm>
          <a:prstGeom prst="rect">
            <a:avLst/>
          </a:prstGeom>
          <a:noFill/>
        </p:spPr>
        <p:txBody>
          <a:bodyPr wrap="square" rtlCol="0">
            <a:spAutoFit/>
          </a:bodyPr>
          <a:lstStyle/>
          <a:p>
            <a:r>
              <a:rPr lang="en-US" sz="3200" dirty="0">
                <a:solidFill>
                  <a:schemeClr val="accent4"/>
                </a:solidFill>
                <a:latin typeface="Harlow Solid Italic" panose="04030604020F02020D02" pitchFamily="82" charset="0"/>
              </a:rPr>
              <a:t> </a:t>
            </a:r>
            <a:r>
              <a:rPr lang="en-US" sz="3200" dirty="0" smtClean="0">
                <a:solidFill>
                  <a:schemeClr val="accent4"/>
                </a:solidFill>
                <a:latin typeface="Harlow Solid Italic" panose="04030604020F02020D02" pitchFamily="82" charset="0"/>
              </a:rPr>
              <a:t> </a:t>
            </a:r>
            <a:endParaRPr lang="en-US" sz="3200" dirty="0">
              <a:solidFill>
                <a:schemeClr val="accent4"/>
              </a:solidFill>
            </a:endParaRPr>
          </a:p>
        </p:txBody>
      </p:sp>
      <p:sp>
        <p:nvSpPr>
          <p:cNvPr id="13" name="Subtitle 2"/>
          <p:cNvSpPr txBox="1">
            <a:spLocks/>
          </p:cNvSpPr>
          <p:nvPr/>
        </p:nvSpPr>
        <p:spPr>
          <a:xfrm>
            <a:off x="0" y="152400"/>
            <a:ext cx="8382000" cy="53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dirty="0"/>
              <a:t>Practice for </a:t>
            </a:r>
            <a:r>
              <a:rPr lang="en-US" sz="3600" dirty="0" smtClean="0"/>
              <a:t>week – </a:t>
            </a:r>
            <a:r>
              <a:rPr lang="en-US" sz="3600" dirty="0" smtClean="0"/>
              <a:t>Be-Aware </a:t>
            </a:r>
            <a:r>
              <a:rPr lang="en-US" sz="3600" dirty="0" smtClean="0"/>
              <a:t>of your Karma </a:t>
            </a:r>
            <a:endParaRPr lang="en-US" sz="3600" dirty="0"/>
          </a:p>
        </p:txBody>
      </p:sp>
      <p:sp>
        <p:nvSpPr>
          <p:cNvPr id="5" name="Rectangle 4"/>
          <p:cNvSpPr/>
          <p:nvPr/>
        </p:nvSpPr>
        <p:spPr>
          <a:xfrm>
            <a:off x="0" y="1234857"/>
            <a:ext cx="8915400" cy="2677656"/>
          </a:xfrm>
          <a:prstGeom prst="rect">
            <a:avLst/>
          </a:prstGeom>
        </p:spPr>
        <p:txBody>
          <a:bodyPr wrap="square">
            <a:spAutoFit/>
          </a:bodyPr>
          <a:lstStyle/>
          <a:p>
            <a:r>
              <a:rPr lang="en-US" sz="2800" dirty="0"/>
              <a:t>As you sow, so shall you reap." Your present state is the </a:t>
            </a:r>
            <a:r>
              <a:rPr lang="en-US" sz="2800" dirty="0" smtClean="0"/>
              <a:t>result of </a:t>
            </a:r>
            <a:r>
              <a:rPr lang="en-US" sz="2800" dirty="0"/>
              <a:t>your past actions. </a:t>
            </a:r>
            <a:endParaRPr lang="en-US" sz="2800" dirty="0" smtClean="0"/>
          </a:p>
          <a:p>
            <a:endParaRPr lang="en-US" sz="2800" dirty="0"/>
          </a:p>
          <a:p>
            <a:r>
              <a:rPr lang="en-US" sz="2800" dirty="0"/>
              <a:t>Therefore, start doing good acts in the present, &amp; you must ensure beneficial results in the future. </a:t>
            </a:r>
            <a:br>
              <a:rPr lang="en-US" sz="2800" dirty="0"/>
            </a:br>
            <a:endParaRPr lang="en-GB" altLang="en-US" sz="2800" dirty="0"/>
          </a:p>
        </p:txBody>
      </p:sp>
    </p:spTree>
    <p:extLst>
      <p:ext uri="{BB962C8B-B14F-4D97-AF65-F5344CB8AC3E}">
        <p14:creationId xmlns:p14="http://schemas.microsoft.com/office/powerpoint/2010/main" val="3229497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250"/>
                                        <p:tgtEl>
                                          <p:spTgt spid="13">
                                            <p:txEl>
                                              <p:pRg st="0" end="0"/>
                                            </p:txEl>
                                          </p:spTgt>
                                        </p:tgtEl>
                                      </p:cBhvr>
                                    </p:animEffect>
                                    <p:anim calcmode="lin" valueType="num">
                                      <p:cBhvr>
                                        <p:cTn id="8" dur="1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Closure</a:t>
            </a:r>
            <a:endParaRPr lang="en-US" dirty="0"/>
          </a:p>
        </p:txBody>
      </p:sp>
      <p:sp>
        <p:nvSpPr>
          <p:cNvPr id="3" name="Content Placeholder 2"/>
          <p:cNvSpPr>
            <a:spLocks noGrp="1"/>
          </p:cNvSpPr>
          <p:nvPr>
            <p:ph idx="1"/>
          </p:nvPr>
        </p:nvSpPr>
        <p:spPr/>
        <p:txBody>
          <a:bodyPr>
            <a:normAutofit/>
          </a:bodyPr>
          <a:lstStyle/>
          <a:p>
            <a:endParaRPr lang="en-US" dirty="0" smtClean="0"/>
          </a:p>
          <a:p>
            <a:pPr marL="0" indent="0" algn="ctr">
              <a:buNone/>
            </a:pPr>
            <a:r>
              <a:rPr lang="en-US" b="1" dirty="0">
                <a:effectLst>
                  <a:outerShdw blurRad="38100" dist="38100" dir="2700000" algn="tl">
                    <a:srgbClr val="000000">
                      <a:alpha val="43137"/>
                    </a:srgbClr>
                  </a:outerShdw>
                </a:effectLst>
              </a:rPr>
              <a:t>1 OM x 3 </a:t>
            </a:r>
            <a:r>
              <a:rPr lang="en-US" b="1">
                <a:effectLst>
                  <a:outerShdw blurRad="38100" dist="38100" dir="2700000" algn="tl">
                    <a:srgbClr val="000000">
                      <a:alpha val="43137"/>
                    </a:srgbClr>
                  </a:outerShdw>
                </a:effectLst>
              </a:rPr>
              <a:t>Shanti</a:t>
            </a:r>
            <a:r>
              <a:rPr lang="en-US" b="1" smtClean="0">
                <a:effectLst>
                  <a:outerShdw blurRad="38100" dist="38100" dir="2700000" algn="tl">
                    <a:srgbClr val="000000">
                      <a:alpha val="43137"/>
                    </a:srgbClr>
                  </a:outerShdw>
                </a:effectLst>
              </a:rPr>
              <a:t>...</a:t>
            </a:r>
            <a:r>
              <a:rPr lang="en-US" b="1" dirty="0">
                <a:effectLst>
                  <a:outerShdw blurRad="38100" dist="38100" dir="2700000" algn="tl">
                    <a:srgbClr val="000000">
                      <a:alpha val="43137"/>
                    </a:srgbClr>
                  </a:outerShdw>
                </a:effectLst>
              </a:rPr>
              <a:t/>
            </a:r>
            <a:br>
              <a:rPr lang="en-US" b="1" dirty="0">
                <a:effectLst>
                  <a:outerShdw blurRad="38100" dist="38100" dir="2700000" algn="tl">
                    <a:srgbClr val="000000">
                      <a:alpha val="43137"/>
                    </a:srgbClr>
                  </a:outerShdw>
                </a:effectLst>
              </a:rPr>
            </a:br>
            <a:endParaRPr lang="en-US" dirty="0"/>
          </a:p>
          <a:p>
            <a:pPr marL="0" indent="0" algn="ctr">
              <a:buNone/>
            </a:pPr>
            <a:endParaRPr lang="en-US" dirty="0"/>
          </a:p>
        </p:txBody>
      </p:sp>
      <p:pic>
        <p:nvPicPr>
          <p:cNvPr id="5" name="Picture 3" descr="hinduisymbol.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57563" y="2762250"/>
            <a:ext cx="2571750" cy="257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3226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Om Sai Ram</a:t>
            </a:r>
            <a:br>
              <a:rPr lang="en-US" dirty="0" smtClean="0"/>
            </a:br>
            <a:r>
              <a:rPr lang="en-US" dirty="0" smtClean="0"/>
              <a:t>Study Circle</a:t>
            </a:r>
            <a:endParaRPr lang="en-US" dirty="0"/>
          </a:p>
        </p:txBody>
      </p:sp>
      <p:pic>
        <p:nvPicPr>
          <p:cNvPr id="6" name="Picture 5"/>
          <p:cNvPicPr>
            <a:picLocks noChangeAspect="1"/>
          </p:cNvPicPr>
          <p:nvPr/>
        </p:nvPicPr>
        <p:blipFill>
          <a:blip r:embed="rId2"/>
          <a:stretch>
            <a:fillRect/>
          </a:stretch>
        </p:blipFill>
        <p:spPr>
          <a:xfrm>
            <a:off x="21771" y="0"/>
            <a:ext cx="9144000" cy="6858000"/>
          </a:xfrm>
          <a:prstGeom prst="rect">
            <a:avLst/>
          </a:prstGeom>
        </p:spPr>
      </p:pic>
      <p:sp>
        <p:nvSpPr>
          <p:cNvPr id="3" name="Subtitle 2"/>
          <p:cNvSpPr>
            <a:spLocks noGrp="1"/>
          </p:cNvSpPr>
          <p:nvPr>
            <p:ph type="subTitle" idx="1"/>
          </p:nvPr>
        </p:nvSpPr>
        <p:spPr>
          <a:xfrm>
            <a:off x="152400" y="4724400"/>
            <a:ext cx="8382000" cy="685800"/>
          </a:xfrm>
        </p:spPr>
        <p:txBody>
          <a:bodyPr>
            <a:normAutofit lnSpcReduction="10000"/>
          </a:bodyPr>
          <a:lstStyle/>
          <a:p>
            <a:r>
              <a:rPr lang="en-US" sz="3600" b="1" dirty="0" smtClean="0"/>
              <a:t>Circle of </a:t>
            </a:r>
            <a:r>
              <a:rPr lang="en-US" sz="4000" b="1" dirty="0" smtClean="0"/>
              <a:t>Karma</a:t>
            </a:r>
            <a:endParaRPr lang="en-US" sz="3600" b="1" dirty="0"/>
          </a:p>
        </p:txBody>
      </p:sp>
    </p:spTree>
    <p:extLst>
      <p:ext uri="{BB962C8B-B14F-4D97-AF65-F5344CB8AC3E}">
        <p14:creationId xmlns:p14="http://schemas.microsoft.com/office/powerpoint/2010/main" val="1316807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250"/>
                                        <p:tgtEl>
                                          <p:spTgt spid="3">
                                            <p:txEl>
                                              <p:pRg st="0" end="0"/>
                                            </p:txEl>
                                          </p:spTgt>
                                        </p:tgtEl>
                                      </p:cBhvr>
                                    </p:animEffect>
                                    <p:anim calcmode="lin" valueType="num">
                                      <p:cBhvr>
                                        <p:cTn id="8" dur="1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The Infinite Circle</a:t>
            </a:r>
            <a:r>
              <a:rPr lang="en-US" sz="3600" dirty="0" smtClean="0"/>
              <a:t>?</a:t>
            </a:r>
            <a:r>
              <a:rPr lang="en-US" dirty="0" smtClean="0"/>
              <a:t>?</a:t>
            </a: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Lst>
          </a:blip>
          <a:stretch>
            <a:fillRect/>
          </a:stretch>
        </p:blipFill>
        <p:spPr>
          <a:xfrm>
            <a:off x="1338262" y="1971675"/>
            <a:ext cx="6467475" cy="2914650"/>
          </a:xfrm>
          <a:prstGeom prst="rect">
            <a:avLst/>
          </a:prstGeom>
        </p:spPr>
      </p:pic>
    </p:spTree>
    <p:extLst>
      <p:ext uri="{BB962C8B-B14F-4D97-AF65-F5344CB8AC3E}">
        <p14:creationId xmlns:p14="http://schemas.microsoft.com/office/powerpoint/2010/main" val="257512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dirty="0" smtClean="0"/>
              <a:t>Why a Circle..</a:t>
            </a:r>
            <a:endParaRPr lang="en-US" dirty="0"/>
          </a:p>
        </p:txBody>
      </p:sp>
      <p:pic>
        <p:nvPicPr>
          <p:cNvPr id="6" name="Picture 5"/>
          <p:cNvPicPr>
            <a:picLocks noChangeAspect="1"/>
          </p:cNvPicPr>
          <p:nvPr/>
        </p:nvPicPr>
        <p:blipFill>
          <a:blip r:embed="rId3"/>
          <a:stretch>
            <a:fillRect/>
          </a:stretch>
        </p:blipFill>
        <p:spPr>
          <a:xfrm>
            <a:off x="1914525" y="2114550"/>
            <a:ext cx="5314950" cy="2628900"/>
          </a:xfrm>
          <a:prstGeom prst="rect">
            <a:avLst/>
          </a:prstGeom>
        </p:spPr>
      </p:pic>
    </p:spTree>
    <p:extLst>
      <p:ext uri="{BB962C8B-B14F-4D97-AF65-F5344CB8AC3E}">
        <p14:creationId xmlns:p14="http://schemas.microsoft.com/office/powerpoint/2010/main" val="3010059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2"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pic>
        <p:nvPicPr>
          <p:cNvPr id="3" name="Picture 2"/>
          <p:cNvPicPr>
            <a:picLocks noChangeAspect="1"/>
          </p:cNvPicPr>
          <p:nvPr/>
        </p:nvPicPr>
        <p:blipFill>
          <a:blip r:embed="rId3"/>
          <a:stretch>
            <a:fillRect/>
          </a:stretch>
        </p:blipFill>
        <p:spPr>
          <a:xfrm>
            <a:off x="152400" y="533400"/>
            <a:ext cx="8819322" cy="457199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sp>
        <p:nvSpPr>
          <p:cNvPr id="5" name="Rectangle 4"/>
          <p:cNvSpPr/>
          <p:nvPr/>
        </p:nvSpPr>
        <p:spPr>
          <a:xfrm>
            <a:off x="152400" y="5181600"/>
            <a:ext cx="8991601" cy="1662956"/>
          </a:xfrm>
          <a:prstGeom prst="rect">
            <a:avLst/>
          </a:prstGeom>
        </p:spPr>
        <p:txBody>
          <a:bodyPr wrap="square">
            <a:spAutoFit/>
          </a:bodyPr>
          <a:lstStyle/>
          <a:p>
            <a:pPr>
              <a:lnSpc>
                <a:spcPct val="106000"/>
              </a:lnSpc>
              <a:spcAft>
                <a:spcPts val="800"/>
              </a:spcAft>
            </a:pPr>
            <a:r>
              <a:rPr lang="en-US" dirty="0" err="1">
                <a:solidFill>
                  <a:srgbClr val="0070C0"/>
                </a:solidFill>
              </a:rPr>
              <a:t>Karmanye</a:t>
            </a:r>
            <a:r>
              <a:rPr lang="en-US" dirty="0">
                <a:solidFill>
                  <a:srgbClr val="0070C0"/>
                </a:solidFill>
              </a:rPr>
              <a:t> </a:t>
            </a:r>
            <a:r>
              <a:rPr lang="en-US" dirty="0" err="1">
                <a:solidFill>
                  <a:srgbClr val="0070C0"/>
                </a:solidFill>
              </a:rPr>
              <a:t>Vadhikaraste</a:t>
            </a:r>
            <a:r>
              <a:rPr lang="en-US" dirty="0">
                <a:solidFill>
                  <a:srgbClr val="0070C0"/>
                </a:solidFill>
              </a:rPr>
              <a:t>, Ma </a:t>
            </a:r>
            <a:r>
              <a:rPr lang="en-US" dirty="0" err="1">
                <a:solidFill>
                  <a:srgbClr val="0070C0"/>
                </a:solidFill>
              </a:rPr>
              <a:t>phaleshou</a:t>
            </a:r>
            <a:r>
              <a:rPr lang="en-US" dirty="0">
                <a:solidFill>
                  <a:srgbClr val="0070C0"/>
                </a:solidFill>
              </a:rPr>
              <a:t> </a:t>
            </a:r>
            <a:r>
              <a:rPr lang="en-US" dirty="0" err="1">
                <a:solidFill>
                  <a:srgbClr val="0070C0"/>
                </a:solidFill>
              </a:rPr>
              <a:t>kada</a:t>
            </a:r>
            <a:r>
              <a:rPr lang="en-US" dirty="0">
                <a:solidFill>
                  <a:srgbClr val="0070C0"/>
                </a:solidFill>
              </a:rPr>
              <a:t> </a:t>
            </a:r>
            <a:r>
              <a:rPr lang="en-US" dirty="0" err="1">
                <a:solidFill>
                  <a:srgbClr val="0070C0"/>
                </a:solidFill>
              </a:rPr>
              <a:t>chana</a:t>
            </a:r>
            <a:r>
              <a:rPr lang="en-US" dirty="0">
                <a:solidFill>
                  <a:srgbClr val="0070C0"/>
                </a:solidFill>
              </a:rPr>
              <a:t>, Ma Karma </a:t>
            </a:r>
            <a:r>
              <a:rPr lang="en-US" dirty="0" err="1">
                <a:solidFill>
                  <a:srgbClr val="0070C0"/>
                </a:solidFill>
              </a:rPr>
              <a:t>Phala</a:t>
            </a:r>
            <a:r>
              <a:rPr lang="en-US" dirty="0">
                <a:solidFill>
                  <a:srgbClr val="0070C0"/>
                </a:solidFill>
              </a:rPr>
              <a:t> </a:t>
            </a:r>
            <a:r>
              <a:rPr lang="en-US" dirty="0" err="1">
                <a:solidFill>
                  <a:srgbClr val="0070C0"/>
                </a:solidFill>
              </a:rPr>
              <a:t>Hetur</a:t>
            </a:r>
            <a:r>
              <a:rPr lang="en-US" dirty="0">
                <a:solidFill>
                  <a:srgbClr val="0070C0"/>
                </a:solidFill>
              </a:rPr>
              <a:t> </a:t>
            </a:r>
            <a:r>
              <a:rPr lang="en-US" dirty="0" err="1">
                <a:solidFill>
                  <a:srgbClr val="0070C0"/>
                </a:solidFill>
              </a:rPr>
              <a:t>Bhurmatey</a:t>
            </a:r>
            <a:r>
              <a:rPr lang="en-US" dirty="0">
                <a:solidFill>
                  <a:srgbClr val="0070C0"/>
                </a:solidFill>
              </a:rPr>
              <a:t> </a:t>
            </a:r>
            <a:r>
              <a:rPr lang="en-US" dirty="0" err="1">
                <a:solidFill>
                  <a:srgbClr val="0070C0"/>
                </a:solidFill>
              </a:rPr>
              <a:t>Sangostva</a:t>
            </a:r>
            <a:r>
              <a:rPr lang="en-US" dirty="0">
                <a:solidFill>
                  <a:srgbClr val="0070C0"/>
                </a:solidFill>
              </a:rPr>
              <a:t> </a:t>
            </a:r>
            <a:r>
              <a:rPr lang="en-US" dirty="0" err="1">
                <a:solidFill>
                  <a:srgbClr val="0070C0"/>
                </a:solidFill>
              </a:rPr>
              <a:t>Akarmani</a:t>
            </a:r>
            <a:r>
              <a:rPr lang="en-US" dirty="0">
                <a:solidFill>
                  <a:srgbClr val="0070C0"/>
                </a:solidFill>
              </a:rPr>
              <a:t> - </a:t>
            </a:r>
            <a:r>
              <a:rPr lang="en-US" i="1" dirty="0">
                <a:solidFill>
                  <a:srgbClr val="0070C0"/>
                </a:solidFill>
              </a:rPr>
              <a:t>Bhagavad Gita, Chapter II, Verse 47</a:t>
            </a:r>
          </a:p>
          <a:p>
            <a:pPr>
              <a:lnSpc>
                <a:spcPct val="106000"/>
              </a:lnSpc>
              <a:spcAft>
                <a:spcPts val="800"/>
              </a:spcAft>
            </a:pPr>
            <a:r>
              <a:rPr lang="en-US" i="1" dirty="0"/>
              <a:t>You have the right to perform your actions, but you are not entitled to the fruits of the actions. Do not let the fruit be the purpose of your actions, and therefore you won’t be attached to not doing your duty</a:t>
            </a:r>
            <a:r>
              <a:rPr lang="en-US" i="1" dirty="0" smtClean="0"/>
              <a:t>.</a:t>
            </a:r>
            <a:endParaRPr lang="en-US" i="1"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p:cNvSpPr>
            <a:spLocks noGrp="1"/>
          </p:cNvSpPr>
          <p:nvPr>
            <p:ph type="title"/>
          </p:nvPr>
        </p:nvSpPr>
        <p:spPr>
          <a:xfrm>
            <a:off x="457200" y="0"/>
            <a:ext cx="8229600" cy="533401"/>
          </a:xfrm>
        </p:spPr>
        <p:txBody>
          <a:bodyPr>
            <a:normAutofit fontScale="90000"/>
          </a:bodyPr>
          <a:lstStyle/>
          <a:p>
            <a:r>
              <a:rPr lang="en-US" dirty="0" smtClean="0"/>
              <a:t>The Karmic Wheel...</a:t>
            </a:r>
            <a:endParaRPr lang="en-US" dirty="0"/>
          </a:p>
        </p:txBody>
      </p:sp>
    </p:spTree>
    <p:extLst>
      <p:ext uri="{BB962C8B-B14F-4D97-AF65-F5344CB8AC3E}">
        <p14:creationId xmlns:p14="http://schemas.microsoft.com/office/powerpoint/2010/main" val="397969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250" fill="hold"/>
                                        <p:tgtEl>
                                          <p:spTgt spid="5"/>
                                        </p:tgtEl>
                                        <p:attrNameLst>
                                          <p:attrName>ppt_x</p:attrName>
                                        </p:attrNameLst>
                                      </p:cBhvr>
                                      <p:tavLst>
                                        <p:tav tm="0">
                                          <p:val>
                                            <p:strVal val="#ppt_x"/>
                                          </p:val>
                                        </p:tav>
                                        <p:tav tm="100000">
                                          <p:val>
                                            <p:strVal val="#ppt_x"/>
                                          </p:val>
                                        </p:tav>
                                      </p:tavLst>
                                    </p:anim>
                                    <p:anim calcmode="lin" valueType="num">
                                      <p:cBhvr additive="base">
                                        <p:cTn id="15" dur="125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438" y="0"/>
            <a:ext cx="9144000" cy="6858000"/>
          </a:xfrm>
          <a:prstGeom prst="rect">
            <a:avLst/>
          </a:prstGeom>
        </p:spPr>
      </p:pic>
      <p:sp>
        <p:nvSpPr>
          <p:cNvPr id="7" name="Subtitle 2"/>
          <p:cNvSpPr txBox="1">
            <a:spLocks/>
          </p:cNvSpPr>
          <p:nvPr/>
        </p:nvSpPr>
        <p:spPr>
          <a:xfrm>
            <a:off x="0" y="152400"/>
            <a:ext cx="8382000" cy="53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smtClean="0">
                <a:effectLst>
                  <a:outerShdw blurRad="38100" dist="38100" dir="2700000" algn="tl">
                    <a:srgbClr val="000000">
                      <a:alpha val="43137"/>
                    </a:srgbClr>
                  </a:outerShdw>
                </a:effectLst>
              </a:rPr>
              <a:t>The Karma Equation </a:t>
            </a:r>
            <a:r>
              <a:rPr lang="en-US" sz="2600" b="1" dirty="0" smtClean="0">
                <a:effectLst>
                  <a:outerShdw blurRad="38100" dist="38100" dir="2700000" algn="tl">
                    <a:srgbClr val="000000">
                      <a:alpha val="43137"/>
                    </a:srgbClr>
                  </a:outerShdw>
                </a:effectLst>
              </a:rPr>
              <a:t>?</a:t>
            </a:r>
            <a:r>
              <a:rPr lang="en-US" sz="3600" b="1" dirty="0" smtClean="0">
                <a:effectLst>
                  <a:outerShdw blurRad="38100" dist="38100" dir="2700000" algn="tl">
                    <a:srgbClr val="000000">
                      <a:alpha val="43137"/>
                    </a:srgbClr>
                  </a:outerShdw>
                </a:effectLst>
              </a:rPr>
              <a:t>?</a:t>
            </a:r>
            <a:r>
              <a:rPr lang="en-US" sz="3600" b="1" dirty="0" smtClean="0"/>
              <a:t> </a:t>
            </a:r>
            <a:endParaRPr lang="en-US" sz="3600" b="1" dirty="0"/>
          </a:p>
        </p:txBody>
      </p:sp>
      <p:grpSp>
        <p:nvGrpSpPr>
          <p:cNvPr id="2" name="Group 1"/>
          <p:cNvGrpSpPr/>
          <p:nvPr/>
        </p:nvGrpSpPr>
        <p:grpSpPr>
          <a:xfrm>
            <a:off x="21771" y="457200"/>
            <a:ext cx="9122229" cy="6208713"/>
            <a:chOff x="21771" y="457200"/>
            <a:chExt cx="9122229" cy="6208713"/>
          </a:xfrm>
        </p:grpSpPr>
        <p:sp>
          <p:nvSpPr>
            <p:cNvPr id="3" name="Rectangle 2"/>
            <p:cNvSpPr/>
            <p:nvPr/>
          </p:nvSpPr>
          <p:spPr>
            <a:xfrm>
              <a:off x="21771" y="457200"/>
              <a:ext cx="9122229" cy="2092881"/>
            </a:xfrm>
            <a:prstGeom prst="rect">
              <a:avLst/>
            </a:prstGeom>
          </p:spPr>
          <p:txBody>
            <a:bodyPr wrap="square">
              <a:spAutoFit/>
            </a:bodyPr>
            <a:lstStyle/>
            <a:p>
              <a:endParaRPr lang="en-US" sz="2400" dirty="0"/>
            </a:p>
            <a:p>
              <a:r>
                <a:rPr lang="en-GB" sz="2400" dirty="0"/>
                <a:t>How we are reborn depends on Karma...</a:t>
              </a:r>
              <a:endParaRPr lang="en-US" sz="2400" dirty="0"/>
            </a:p>
            <a:p>
              <a:endParaRPr lang="en-US" sz="2800" dirty="0" smtClean="0"/>
            </a:p>
            <a:p>
              <a:endParaRPr lang="en-US" dirty="0"/>
            </a:p>
            <a:p>
              <a:endParaRPr lang="en-US" dirty="0" smtClean="0"/>
            </a:p>
            <a:p>
              <a:endParaRPr lang="en-US" dirty="0"/>
            </a:p>
          </p:txBody>
        </p:sp>
        <p:sp>
          <p:nvSpPr>
            <p:cNvPr id="9" name="TextBox 3"/>
            <p:cNvSpPr txBox="1">
              <a:spLocks noChangeArrowheads="1"/>
            </p:cNvSpPr>
            <p:nvPr/>
          </p:nvSpPr>
          <p:spPr bwMode="auto">
            <a:xfrm>
              <a:off x="1981200" y="1600622"/>
              <a:ext cx="1800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000" dirty="0"/>
                <a:t>Karma</a:t>
              </a:r>
            </a:p>
          </p:txBody>
        </p:sp>
        <p:sp>
          <p:nvSpPr>
            <p:cNvPr id="10" name="Equal 9"/>
            <p:cNvSpPr/>
            <p:nvPr/>
          </p:nvSpPr>
          <p:spPr>
            <a:xfrm>
              <a:off x="4068837" y="1600200"/>
              <a:ext cx="1440160" cy="864096"/>
            </a:xfrm>
            <a:prstGeom prst="mathEqual">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solidFill>
                  <a:schemeClr val="tx1"/>
                </a:solidFill>
              </a:endParaRPr>
            </a:p>
          </p:txBody>
        </p:sp>
        <p:sp>
          <p:nvSpPr>
            <p:cNvPr id="11" name="TextBox 5"/>
            <p:cNvSpPr txBox="1">
              <a:spLocks noChangeArrowheads="1"/>
            </p:cNvSpPr>
            <p:nvPr/>
          </p:nvSpPr>
          <p:spPr bwMode="auto">
            <a:xfrm>
              <a:off x="6028266" y="1600622"/>
              <a:ext cx="18002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4000" dirty="0"/>
                <a:t>Action</a:t>
              </a:r>
            </a:p>
          </p:txBody>
        </p:sp>
        <p:sp>
          <p:nvSpPr>
            <p:cNvPr id="12" name="TextBox 11"/>
            <p:cNvSpPr txBox="1">
              <a:spLocks noChangeArrowheads="1"/>
            </p:cNvSpPr>
            <p:nvPr/>
          </p:nvSpPr>
          <p:spPr bwMode="auto">
            <a:xfrm>
              <a:off x="323850" y="2535659"/>
              <a:ext cx="849630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3600" dirty="0"/>
                <a:t>It quite simply means that our </a:t>
              </a:r>
              <a:r>
                <a:rPr lang="en-GB" altLang="en-US" sz="3600" b="1" dirty="0"/>
                <a:t>actions</a:t>
              </a:r>
              <a:r>
                <a:rPr lang="en-GB" altLang="en-US" sz="3600" dirty="0"/>
                <a:t> have </a:t>
              </a:r>
              <a:r>
                <a:rPr lang="en-GB" altLang="en-US" sz="3600" b="1" dirty="0"/>
                <a:t>consequences</a:t>
              </a:r>
              <a:r>
                <a:rPr lang="en-GB" altLang="en-US" sz="3600" dirty="0"/>
                <a:t>.</a:t>
              </a:r>
            </a:p>
          </p:txBody>
        </p:sp>
        <p:sp>
          <p:nvSpPr>
            <p:cNvPr id="13" name="Plus 12"/>
            <p:cNvSpPr/>
            <p:nvPr/>
          </p:nvSpPr>
          <p:spPr>
            <a:xfrm>
              <a:off x="1043608" y="3832448"/>
              <a:ext cx="1008112" cy="936104"/>
            </a:xfrm>
            <a:prstGeom prst="mathPlus">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4" name="TextBox 13"/>
            <p:cNvSpPr txBox="1">
              <a:spLocks noChangeArrowheads="1"/>
            </p:cNvSpPr>
            <p:nvPr/>
          </p:nvSpPr>
          <p:spPr bwMode="auto">
            <a:xfrm>
              <a:off x="2484438" y="3977109"/>
              <a:ext cx="6119812"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3200"/>
                <a:t>Positive actions have positive consequences.</a:t>
              </a:r>
            </a:p>
          </p:txBody>
        </p:sp>
        <p:sp>
          <p:nvSpPr>
            <p:cNvPr id="15" name="Minus 14"/>
            <p:cNvSpPr/>
            <p:nvPr/>
          </p:nvSpPr>
          <p:spPr>
            <a:xfrm>
              <a:off x="899592" y="5589240"/>
              <a:ext cx="1296144" cy="792088"/>
            </a:xfrm>
            <a:prstGeom prst="mathMinus">
              <a:avLst/>
            </a:prstGeom>
          </p:spPr>
          <p:style>
            <a:lnRef idx="0">
              <a:schemeClr val="accent6"/>
            </a:lnRef>
            <a:fillRef idx="3">
              <a:schemeClr val="accent6"/>
            </a:fillRef>
            <a:effectRef idx="3">
              <a:schemeClr val="accent6"/>
            </a:effectRef>
            <a:fontRef idx="minor">
              <a:schemeClr val="lt1"/>
            </a:fontRef>
          </p:style>
          <p:txBody>
            <a:bodyPr anchor="ctr"/>
            <a:lstStyle/>
            <a:p>
              <a:pPr algn="ctr" fontAlgn="auto">
                <a:spcBef>
                  <a:spcPts val="0"/>
                </a:spcBef>
                <a:spcAft>
                  <a:spcPts val="0"/>
                </a:spcAft>
                <a:defRPr/>
              </a:pPr>
              <a:endParaRPr lang="en-GB"/>
            </a:p>
          </p:txBody>
        </p:sp>
        <p:sp>
          <p:nvSpPr>
            <p:cNvPr id="16" name="TextBox 15"/>
            <p:cNvSpPr txBox="1">
              <a:spLocks noChangeArrowheads="1"/>
            </p:cNvSpPr>
            <p:nvPr/>
          </p:nvSpPr>
          <p:spPr bwMode="auto">
            <a:xfrm>
              <a:off x="2555875" y="5589588"/>
              <a:ext cx="6119813"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3200"/>
                <a:t>Negative actions have negative consequences.</a:t>
              </a:r>
            </a:p>
          </p:txBody>
        </p:sp>
      </p:grpSp>
    </p:spTree>
    <p:extLst>
      <p:ext uri="{BB962C8B-B14F-4D97-AF65-F5344CB8AC3E}">
        <p14:creationId xmlns:p14="http://schemas.microsoft.com/office/powerpoint/2010/main" val="7786989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250"/>
                                        <p:tgtEl>
                                          <p:spTgt spid="7"/>
                                        </p:tgtEl>
                                      </p:cBhvr>
                                    </p:animEffect>
                                    <p:anim calcmode="lin" valueType="num">
                                      <p:cBhvr>
                                        <p:cTn id="8" dur="1250" fill="hold"/>
                                        <p:tgtEl>
                                          <p:spTgt spid="7"/>
                                        </p:tgtEl>
                                        <p:attrNameLst>
                                          <p:attrName>ppt_x</p:attrName>
                                        </p:attrNameLst>
                                      </p:cBhvr>
                                      <p:tavLst>
                                        <p:tav tm="0">
                                          <p:val>
                                            <p:strVal val="#ppt_x"/>
                                          </p:val>
                                        </p:tav>
                                        <p:tav tm="100000">
                                          <p:val>
                                            <p:strVal val="#ppt_x"/>
                                          </p:val>
                                        </p:tav>
                                      </p:tavLst>
                                    </p:anim>
                                    <p:anim calcmode="lin" valueType="num">
                                      <p:cBhvr>
                                        <p:cTn id="9" dur="125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250" fill="hold"/>
                                        <p:tgtEl>
                                          <p:spTgt spid="2"/>
                                        </p:tgtEl>
                                        <p:attrNameLst>
                                          <p:attrName>ppt_x</p:attrName>
                                        </p:attrNameLst>
                                      </p:cBhvr>
                                      <p:tavLst>
                                        <p:tav tm="0">
                                          <p:val>
                                            <p:strVal val="#ppt_x"/>
                                          </p:val>
                                        </p:tav>
                                        <p:tav tm="100000">
                                          <p:val>
                                            <p:strVal val="#ppt_x"/>
                                          </p:val>
                                        </p:tav>
                                      </p:tavLst>
                                    </p:anim>
                                    <p:anim calcmode="lin" valueType="num">
                                      <p:cBhvr additive="base">
                                        <p:cTn id="15" dur="125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6" name="TextBox 3"/>
          <p:cNvSpPr txBox="1">
            <a:spLocks noChangeArrowheads="1"/>
          </p:cNvSpPr>
          <p:nvPr/>
        </p:nvSpPr>
        <p:spPr bwMode="auto">
          <a:xfrm>
            <a:off x="539750" y="1722438"/>
            <a:ext cx="5327650" cy="107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3200" dirty="0"/>
              <a:t>Good actions will bring you good karma.</a:t>
            </a:r>
          </a:p>
        </p:txBody>
      </p:sp>
      <p:sp>
        <p:nvSpPr>
          <p:cNvPr id="7" name="TextBox 4"/>
          <p:cNvSpPr txBox="1">
            <a:spLocks noChangeArrowheads="1"/>
          </p:cNvSpPr>
          <p:nvPr/>
        </p:nvSpPr>
        <p:spPr bwMode="auto">
          <a:xfrm>
            <a:off x="482600" y="3746500"/>
            <a:ext cx="54737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anose="020F0502020204030204" pitchFamily="34" charset="0"/>
                <a:cs typeface="Arial" panose="020B0604020202020204" pitchFamily="34" charset="0"/>
              </a:defRPr>
            </a:lvl1pPr>
            <a:lvl2pPr marL="742950" indent="-285750" eaLnBrk="0" hangingPunct="0">
              <a:defRPr>
                <a:solidFill>
                  <a:schemeClr val="tx1"/>
                </a:solidFill>
                <a:latin typeface="Calibri" panose="020F0502020204030204" pitchFamily="34" charset="0"/>
                <a:cs typeface="Arial" panose="020B0604020202020204" pitchFamily="34" charset="0"/>
              </a:defRPr>
            </a:lvl2pPr>
            <a:lvl3pPr marL="1143000" indent="-228600" eaLnBrk="0" hangingPunct="0">
              <a:defRPr>
                <a:solidFill>
                  <a:schemeClr val="tx1"/>
                </a:solidFill>
                <a:latin typeface="Calibri" panose="020F0502020204030204" pitchFamily="34" charset="0"/>
                <a:cs typeface="Arial" panose="020B0604020202020204" pitchFamily="34" charset="0"/>
              </a:defRPr>
            </a:lvl3pPr>
            <a:lvl4pPr marL="1600200" indent="-228600" eaLnBrk="0" hangingPunct="0">
              <a:defRPr>
                <a:solidFill>
                  <a:schemeClr val="tx1"/>
                </a:solidFill>
                <a:latin typeface="Calibri" panose="020F0502020204030204" pitchFamily="34" charset="0"/>
                <a:cs typeface="Arial" panose="020B0604020202020204" pitchFamily="34" charset="0"/>
              </a:defRPr>
            </a:lvl4pPr>
            <a:lvl5pPr marL="2057400" indent="-228600" eaLnBrk="0" hangingPunct="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algn="ctr" eaLnBrk="1" hangingPunct="1"/>
            <a:r>
              <a:rPr lang="en-GB" altLang="en-US" sz="3200"/>
              <a:t>Bad actions will bring you bad karma.</a:t>
            </a:r>
          </a:p>
        </p:txBody>
      </p:sp>
      <p:pic>
        <p:nvPicPr>
          <p:cNvPr id="8" name="Picture 2" descr="http://2.bp.blogspot.com/-jYBkTd2uAH8/TjiiWhMbcFI/AAAAAAAAAFI/bKaifxCkc14/s1600/smiley-face.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99464" l="0" r="99464"/>
                    </a14:imgEffect>
                  </a14:imgLayer>
                </a14:imgProps>
              </a:ext>
              <a:ext uri="{28A0092B-C50C-407E-A947-70E740481C1C}">
                <a14:useLocalDpi xmlns:a14="http://schemas.microsoft.com/office/drawing/2010/main" val="0"/>
              </a:ext>
            </a:extLst>
          </a:blip>
          <a:srcRect/>
          <a:stretch>
            <a:fillRect/>
          </a:stretch>
        </p:blipFill>
        <p:spPr bwMode="auto">
          <a:xfrm>
            <a:off x="6227763" y="1484313"/>
            <a:ext cx="1544637" cy="154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http://images2.wikia.nocookie.net/__cb20110526171952/glee/images/b/bf/Sad-face.jpg"/>
          <p:cNvPicPr>
            <a:picLocks noChangeAspect="1" noChangeArrowheads="1"/>
          </p:cNvPicPr>
          <p:nvPr/>
        </p:nvPicPr>
        <p:blipFill>
          <a:blip r:embed="rId5">
            <a:extLst>
              <a:ext uri="{BEBA8EAE-BF5A-486C-A8C5-ECC9F3942E4B}">
                <a14:imgProps xmlns:a14="http://schemas.microsoft.com/office/drawing/2010/main">
                  <a14:imgLayer r:embed="rId6">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6227764" y="3216276"/>
            <a:ext cx="1608138" cy="160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755650" y="5445125"/>
            <a:ext cx="8064500" cy="1200150"/>
          </a:xfrm>
          <a:prstGeom prst="rect">
            <a:avLst/>
          </a:prstGeom>
          <a:noFill/>
          <a:ln w="38100">
            <a:solidFill>
              <a:schemeClr val="accent6">
                <a:lumMod val="75000"/>
              </a:schemeClr>
            </a:solidFill>
          </a:ln>
        </p:spPr>
        <p:txBody>
          <a:bodyPr>
            <a:spAutoFit/>
          </a:bodyPr>
          <a:lstStyle/>
          <a:p>
            <a:pPr algn="ctr" fontAlgn="auto">
              <a:spcBef>
                <a:spcPts val="0"/>
              </a:spcBef>
              <a:spcAft>
                <a:spcPts val="0"/>
              </a:spcAft>
              <a:defRPr/>
            </a:pPr>
            <a:r>
              <a:rPr lang="en-GB" sz="2400" dirty="0">
                <a:latin typeface="+mn-lt"/>
                <a:cs typeface="+mn-cs"/>
              </a:rPr>
              <a:t>If you build up enough good karma in your lifetimes, you can be released from samsara and reach moksha. </a:t>
            </a:r>
          </a:p>
          <a:p>
            <a:pPr algn="ctr" fontAlgn="auto">
              <a:spcBef>
                <a:spcPts val="0"/>
              </a:spcBef>
              <a:spcAft>
                <a:spcPts val="0"/>
              </a:spcAft>
              <a:defRPr/>
            </a:pPr>
            <a:r>
              <a:rPr lang="en-GB" sz="2400" dirty="0">
                <a:latin typeface="+mn-lt"/>
                <a:cs typeface="+mn-cs"/>
              </a:rPr>
              <a:t>This </a:t>
            </a:r>
            <a:r>
              <a:rPr lang="en-GB" sz="2400" dirty="0" smtClean="0"/>
              <a:t>is a Spiritual </a:t>
            </a:r>
            <a:r>
              <a:rPr lang="en-GB" sz="2400" dirty="0" smtClean="0">
                <a:latin typeface="+mn-lt"/>
                <a:cs typeface="+mn-cs"/>
              </a:rPr>
              <a:t>person’s </a:t>
            </a:r>
            <a:r>
              <a:rPr lang="en-GB" sz="2400" dirty="0">
                <a:latin typeface="+mn-lt"/>
                <a:cs typeface="+mn-cs"/>
              </a:rPr>
              <a:t>aim.</a:t>
            </a:r>
          </a:p>
        </p:txBody>
      </p:sp>
      <p:sp>
        <p:nvSpPr>
          <p:cNvPr id="11" name="Title 1"/>
          <p:cNvSpPr>
            <a:spLocks noGrp="1"/>
          </p:cNvSpPr>
          <p:nvPr>
            <p:ph type="title"/>
          </p:nvPr>
        </p:nvSpPr>
        <p:spPr>
          <a:xfrm>
            <a:off x="457200" y="76200"/>
            <a:ext cx="8229600" cy="1143000"/>
          </a:xfrm>
          <a:extLst/>
        </p:spPr>
        <p:style>
          <a:lnRef idx="0">
            <a:schemeClr val="accent6"/>
          </a:lnRef>
          <a:fillRef idx="3">
            <a:schemeClr val="accent6"/>
          </a:fillRef>
          <a:effectRef idx="3">
            <a:schemeClr val="accent6"/>
          </a:effectRef>
          <a:fontRef idx="minor">
            <a:schemeClr val="lt1"/>
          </a:fontRef>
        </p:style>
        <p:txBody>
          <a:bodyPr rtlCol="0">
            <a:normAutofit/>
          </a:bodyPr>
          <a:lstStyle/>
          <a:p>
            <a:pPr eaLnBrk="1" fontAlgn="auto" hangingPunct="1">
              <a:spcAft>
                <a:spcPts val="0"/>
              </a:spcAft>
              <a:defRPr/>
            </a:pPr>
            <a:r>
              <a:rPr lang="en-GB" dirty="0" smtClean="0"/>
              <a:t>Karma</a:t>
            </a:r>
            <a:endParaRPr lang="en-GB" dirty="0"/>
          </a:p>
        </p:txBody>
      </p:sp>
    </p:spTree>
    <p:extLst>
      <p:ext uri="{BB962C8B-B14F-4D97-AF65-F5344CB8AC3E}">
        <p14:creationId xmlns:p14="http://schemas.microsoft.com/office/powerpoint/2010/main" val="4027321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296400" cy="6858000"/>
          </a:xfrm>
          <a:prstGeom prst="rect">
            <a:avLst/>
          </a:prstGeom>
        </p:spPr>
      </p:pic>
      <p:sp>
        <p:nvSpPr>
          <p:cNvPr id="2" name="Title 1"/>
          <p:cNvSpPr>
            <a:spLocks noGrp="1"/>
          </p:cNvSpPr>
          <p:nvPr>
            <p:ph type="title"/>
          </p:nvPr>
        </p:nvSpPr>
        <p:spPr/>
        <p:txBody>
          <a:bodyPr>
            <a:normAutofit fontScale="90000"/>
          </a:bodyPr>
          <a:lstStyle/>
          <a:p>
            <a:r>
              <a:rPr lang="en-US" u="sng" dirty="0" smtClean="0">
                <a:latin typeface="Calibri" panose="020F0502020204030204" pitchFamily="34" charset="0"/>
                <a:ea typeface="Calibri" panose="020F0502020204030204" pitchFamily="34" charset="0"/>
                <a:cs typeface="Times New Roman" panose="02020603050405020304" pitchFamily="18" charset="0"/>
              </a:rPr>
              <a:t>Wise Sayings From Different Faiths:</a:t>
            </a:r>
            <a:r>
              <a:rPr lang="en-US" dirty="0">
                <a:latin typeface="Calibri" panose="020F0502020204030204" pitchFamily="34" charset="0"/>
                <a:ea typeface="Calibri" panose="020F0502020204030204" pitchFamily="34" charset="0"/>
                <a:cs typeface="Times New Roman" panose="02020603050405020304" pitchFamily="18" charset="0"/>
              </a:rPr>
              <a:t/>
            </a:r>
            <a:br>
              <a:rPr lang="en-US" dirty="0">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Rectangle 2"/>
          <p:cNvSpPr/>
          <p:nvPr/>
        </p:nvSpPr>
        <p:spPr>
          <a:xfrm>
            <a:off x="152400" y="1614112"/>
            <a:ext cx="8991600" cy="3931974"/>
          </a:xfrm>
          <a:prstGeom prst="rect">
            <a:avLst/>
          </a:prstGeom>
        </p:spPr>
        <p:txBody>
          <a:bodyPr wrap="square">
            <a:spAutoFit/>
          </a:bodyPr>
          <a:lstStyle/>
          <a:p>
            <a:pPr>
              <a:lnSpc>
                <a:spcPct val="106000"/>
              </a:lnSpc>
              <a:spcAft>
                <a:spcPts val="800"/>
              </a:spcAft>
            </a:pPr>
            <a:r>
              <a:rPr lang="en-US" sz="2800" dirty="0" smtClean="0"/>
              <a:t>“</a:t>
            </a:r>
            <a:r>
              <a:rPr lang="en-US" sz="2800" dirty="0"/>
              <a:t>God does not compel a soul to do what is beyond its capacity: it gets what it has earned, and is responsible for what it deserves.” </a:t>
            </a:r>
            <a:r>
              <a:rPr lang="en-US" sz="2800" dirty="0">
                <a:latin typeface="Calibri" panose="020F0502020204030204" pitchFamily="34" charset="0"/>
                <a:ea typeface="Calibri" panose="020F0502020204030204" pitchFamily="34" charset="0"/>
                <a:cs typeface="Times New Roman" panose="02020603050405020304" pitchFamily="18" charset="0"/>
              </a:rPr>
              <a:t>Mohammed</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06000"/>
              </a:lnSpc>
              <a:spcAft>
                <a:spcPts val="800"/>
              </a:spcAft>
            </a:pPr>
            <a:endParaRPr lang="en-US" sz="2800" dirty="0">
              <a:latin typeface="Calibri" panose="020F0502020204030204" pitchFamily="34" charset="0"/>
              <a:ea typeface="Calibri" panose="020F0502020204030204" pitchFamily="34" charset="0"/>
              <a:cs typeface="Times New Roman" panose="02020603050405020304" pitchFamily="18" charset="0"/>
            </a:endParaRPr>
          </a:p>
          <a:p>
            <a:pPr>
              <a:lnSpc>
                <a:spcPct val="106000"/>
              </a:lnSpc>
              <a:spcAft>
                <a:spcPts val="800"/>
              </a:spcAft>
            </a:pPr>
            <a:r>
              <a:rPr lang="en-US" sz="2800" dirty="0">
                <a:latin typeface="Calibri" panose="020F0502020204030204" pitchFamily="34" charset="0"/>
                <a:ea typeface="Calibri" panose="020F0502020204030204" pitchFamily="34" charset="0"/>
                <a:cs typeface="Times New Roman" panose="02020603050405020304" pitchFamily="18" charset="0"/>
              </a:rPr>
              <a:t> </a:t>
            </a:r>
            <a:r>
              <a:rPr lang="en-US" sz="2800" dirty="0" smtClean="0"/>
              <a:t>“</a:t>
            </a:r>
            <a:r>
              <a:rPr lang="en-US" sz="2800" dirty="0"/>
              <a:t>Do not forget the debt you owe to the past, yet discern the signs of the age you live in, and be in harmony with it. Let not unthinking and blind traditionalism retard and arrest your progress.” </a:t>
            </a:r>
            <a:r>
              <a:rPr lang="en-US" sz="2800" dirty="0" err="1">
                <a:latin typeface="Calibri" panose="020F0502020204030204" pitchFamily="34" charset="0"/>
                <a:ea typeface="Calibri" panose="020F0502020204030204" pitchFamily="34" charset="0"/>
                <a:cs typeface="Times New Roman" panose="02020603050405020304" pitchFamily="18" charset="0"/>
              </a:rPr>
              <a:t>Zarathushtra</a:t>
            </a:r>
            <a:r>
              <a:rPr lang="en-US" sz="2800" dirty="0" smtClean="0">
                <a:latin typeface="Calibri" panose="020F0502020204030204" pitchFamily="34"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10798086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0"/>
            <a:ext cx="9144001" cy="6858000"/>
          </a:xfrm>
          <a:prstGeom prst="rect">
            <a:avLst/>
          </a:prstGeom>
        </p:spPr>
      </p:pic>
      <p:sp>
        <p:nvSpPr>
          <p:cNvPr id="9" name="TextBox 8"/>
          <p:cNvSpPr txBox="1"/>
          <p:nvPr/>
        </p:nvSpPr>
        <p:spPr>
          <a:xfrm>
            <a:off x="4593771" y="804574"/>
            <a:ext cx="3886200" cy="584775"/>
          </a:xfrm>
          <a:prstGeom prst="rect">
            <a:avLst/>
          </a:prstGeom>
          <a:noFill/>
        </p:spPr>
        <p:txBody>
          <a:bodyPr wrap="square" rtlCol="0">
            <a:spAutoFit/>
          </a:bodyPr>
          <a:lstStyle/>
          <a:p>
            <a:r>
              <a:rPr lang="en-US" sz="3200" dirty="0">
                <a:solidFill>
                  <a:schemeClr val="accent4"/>
                </a:solidFill>
                <a:latin typeface="Harlow Solid Italic" panose="04030604020F02020D02" pitchFamily="82" charset="0"/>
              </a:rPr>
              <a:t> </a:t>
            </a:r>
            <a:r>
              <a:rPr lang="en-US" sz="3200" dirty="0" smtClean="0">
                <a:solidFill>
                  <a:schemeClr val="accent4"/>
                </a:solidFill>
                <a:latin typeface="Harlow Solid Italic" panose="04030604020F02020D02" pitchFamily="82" charset="0"/>
              </a:rPr>
              <a:t> </a:t>
            </a:r>
            <a:endParaRPr lang="en-US" sz="3200" dirty="0">
              <a:solidFill>
                <a:schemeClr val="accent4"/>
              </a:solidFill>
            </a:endParaRPr>
          </a:p>
        </p:txBody>
      </p:sp>
      <p:sp>
        <p:nvSpPr>
          <p:cNvPr id="13" name="Subtitle 2"/>
          <p:cNvSpPr txBox="1">
            <a:spLocks/>
          </p:cNvSpPr>
          <p:nvPr/>
        </p:nvSpPr>
        <p:spPr>
          <a:xfrm>
            <a:off x="0" y="152400"/>
            <a:ext cx="8382000" cy="533400"/>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sz="3600" b="1" dirty="0" smtClean="0">
                <a:effectLst>
                  <a:outerShdw blurRad="38100" dist="38100" dir="2700000" algn="tl">
                    <a:srgbClr val="000000">
                      <a:alpha val="43137"/>
                    </a:srgbClr>
                  </a:outerShdw>
                </a:effectLst>
              </a:rPr>
              <a:t>Swami Speaks</a:t>
            </a:r>
            <a:r>
              <a:rPr lang="en-US" sz="3600" b="1" dirty="0" smtClean="0"/>
              <a:t> </a:t>
            </a:r>
            <a:endParaRPr lang="en-US" sz="3600" b="1" dirty="0"/>
          </a:p>
        </p:txBody>
      </p:sp>
      <p:pic>
        <p:nvPicPr>
          <p:cNvPr id="10" name="Picture 9"/>
          <p:cNvPicPr>
            <a:picLocks noChangeAspect="1"/>
          </p:cNvPicPr>
          <p:nvPr/>
        </p:nvPicPr>
        <p:blipFill>
          <a:blip r:embed="rId3"/>
          <a:stretch>
            <a:fillRect/>
          </a:stretch>
        </p:blipFill>
        <p:spPr>
          <a:xfrm>
            <a:off x="0" y="838200"/>
            <a:ext cx="3276600" cy="5715000"/>
          </a:xfrm>
          <a:prstGeom prst="rect">
            <a:avLst/>
          </a:prstGeom>
        </p:spPr>
      </p:pic>
      <p:sp>
        <p:nvSpPr>
          <p:cNvPr id="2" name="Rectangle 1"/>
          <p:cNvSpPr/>
          <p:nvPr/>
        </p:nvSpPr>
        <p:spPr>
          <a:xfrm>
            <a:off x="3276600" y="533400"/>
            <a:ext cx="5867400" cy="6288901"/>
          </a:xfrm>
          <a:prstGeom prst="rect">
            <a:avLst/>
          </a:prstGeom>
        </p:spPr>
        <p:txBody>
          <a:bodyPr wrap="square">
            <a:spAutoFit/>
          </a:bodyPr>
          <a:lstStyle/>
          <a:p>
            <a:pPr>
              <a:lnSpc>
                <a:spcPct val="150000"/>
              </a:lnSpc>
              <a:spcAft>
                <a:spcPts val="800"/>
              </a:spcAft>
            </a:pPr>
            <a:r>
              <a:rPr lang="en-US" sz="2400" dirty="0"/>
              <a:t>“Man’s life is erected on four walls: </a:t>
            </a:r>
            <a:r>
              <a:rPr lang="en-US" sz="2400" i="1" dirty="0" err="1"/>
              <a:t>janma</a:t>
            </a:r>
            <a:r>
              <a:rPr lang="en-US" sz="2400" i="1" dirty="0"/>
              <a:t>, karma, dharma, </a:t>
            </a:r>
            <a:r>
              <a:rPr lang="en-US" sz="2400" i="1" dirty="0" err="1"/>
              <a:t>Brahmam</a:t>
            </a:r>
            <a:r>
              <a:rPr lang="en-US" sz="2400" dirty="0"/>
              <a:t> (birth, actions, duties, and supreme reality, respectively). These four walls are interdependent and connected with each other. Why our birth took place (</a:t>
            </a:r>
            <a:r>
              <a:rPr lang="en-US" sz="2400" dirty="0" err="1"/>
              <a:t>Janma</a:t>
            </a:r>
            <a:r>
              <a:rPr lang="en-US" sz="2400" dirty="0"/>
              <a:t>)? It is to perform actions (Karma). How are actions to be done? Actions should be filled with righteousness (</a:t>
            </a:r>
            <a:r>
              <a:rPr lang="en-US" sz="2400" i="1" dirty="0"/>
              <a:t>dharma</a:t>
            </a:r>
            <a:r>
              <a:rPr lang="en-US" sz="2400" dirty="0"/>
              <a:t>). Through righteous actions, one should realize the supreme reality (</a:t>
            </a:r>
            <a:r>
              <a:rPr lang="en-US" sz="2400" dirty="0" err="1"/>
              <a:t>Brahmam</a:t>
            </a:r>
            <a:r>
              <a:rPr lang="en-US" sz="2400" dirty="0" smtClean="0"/>
              <a:t>)”. </a:t>
            </a:r>
          </a:p>
          <a:p>
            <a:pPr>
              <a:lnSpc>
                <a:spcPct val="150000"/>
              </a:lnSpc>
              <a:spcAft>
                <a:spcPts val="800"/>
              </a:spcAft>
            </a:pPr>
            <a:r>
              <a:rPr lang="en-US" sz="2400" dirty="0" err="1" smtClean="0"/>
              <a:t>Bhagwan</a:t>
            </a:r>
            <a:r>
              <a:rPr lang="en-US" sz="2400" dirty="0" smtClean="0"/>
              <a:t> </a:t>
            </a:r>
            <a:r>
              <a:rPr lang="en-US" sz="2400" dirty="0"/>
              <a:t>Sri </a:t>
            </a:r>
            <a:r>
              <a:rPr lang="en-US" sz="2400" dirty="0" err="1"/>
              <a:t>Sathya</a:t>
            </a:r>
            <a:r>
              <a:rPr lang="en-US" sz="2400" dirty="0"/>
              <a:t> Sai Baba</a:t>
            </a:r>
            <a:endParaRPr lang="en-US"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3498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fade">
                                      <p:cBhvr>
                                        <p:cTn id="7" dur="1250"/>
                                        <p:tgtEl>
                                          <p:spTgt spid="13">
                                            <p:txEl>
                                              <p:pRg st="0" end="0"/>
                                            </p:txEl>
                                          </p:spTgt>
                                        </p:tgtEl>
                                      </p:cBhvr>
                                    </p:animEffect>
                                    <p:anim calcmode="lin" valueType="num">
                                      <p:cBhvr>
                                        <p:cTn id="8" dur="125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3380</TotalTime>
  <Words>789</Words>
  <Application>Microsoft Office PowerPoint</Application>
  <PresentationFormat>On-screen Show (4:3)</PresentationFormat>
  <Paragraphs>88</Paragraphs>
  <Slides>16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Comic Sans MS</vt:lpstr>
      <vt:lpstr>Harlow Solid Italic</vt:lpstr>
      <vt:lpstr>Times New Roman</vt:lpstr>
      <vt:lpstr>Verdana</vt:lpstr>
      <vt:lpstr>Office Theme</vt:lpstr>
      <vt:lpstr>3 x OMs… Study Circle &amp; Self Transformation</vt:lpstr>
      <vt:lpstr>Om Sai Ram Study Circle</vt:lpstr>
      <vt:lpstr>The Infinite Circle??</vt:lpstr>
      <vt:lpstr>Why a Circle..</vt:lpstr>
      <vt:lpstr>The Karmic Wheel...</vt:lpstr>
      <vt:lpstr>PowerPoint Presentation</vt:lpstr>
      <vt:lpstr>Karma</vt:lpstr>
      <vt:lpstr>Wise Sayings From Different Faiths: </vt:lpstr>
      <vt:lpstr>PowerPoint Presentation</vt:lpstr>
      <vt:lpstr>PowerPoint Presentation</vt:lpstr>
      <vt:lpstr>PowerPoint Presentation</vt:lpstr>
      <vt:lpstr>PowerPoint Presentation</vt:lpstr>
      <vt:lpstr>PowerPoint Presentation</vt:lpstr>
      <vt:lpstr>Samsara and Karma Quiz</vt:lpstr>
      <vt:lpstr>PowerPoint Presentation</vt:lpstr>
      <vt:lpstr>Closure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manav.bhatia@philips.com</dc:creator>
  <cp:lastModifiedBy>Bhatia, Manav</cp:lastModifiedBy>
  <cp:revision>91</cp:revision>
  <dcterms:created xsi:type="dcterms:W3CDTF">2018-09-27T14:15:08Z</dcterms:created>
  <dcterms:modified xsi:type="dcterms:W3CDTF">2018-10-20T17:13:46Z</dcterms:modified>
</cp:coreProperties>
</file>