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40EFFF-5343-460A-8100-AFEEA2510F0F}"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CD51D-F0A6-4875-9DAC-569FCE193EDF}" type="slidenum">
              <a:rPr lang="en-US" smtClean="0"/>
              <a:t>‹#›</a:t>
            </a:fld>
            <a:endParaRPr lang="en-US"/>
          </a:p>
        </p:txBody>
      </p:sp>
    </p:spTree>
    <p:extLst>
      <p:ext uri="{BB962C8B-B14F-4D97-AF65-F5344CB8AC3E}">
        <p14:creationId xmlns:p14="http://schemas.microsoft.com/office/powerpoint/2010/main" val="3953867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40EFFF-5343-460A-8100-AFEEA2510F0F}"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CD51D-F0A6-4875-9DAC-569FCE193EDF}" type="slidenum">
              <a:rPr lang="en-US" smtClean="0"/>
              <a:t>‹#›</a:t>
            </a:fld>
            <a:endParaRPr lang="en-US"/>
          </a:p>
        </p:txBody>
      </p:sp>
    </p:spTree>
    <p:extLst>
      <p:ext uri="{BB962C8B-B14F-4D97-AF65-F5344CB8AC3E}">
        <p14:creationId xmlns:p14="http://schemas.microsoft.com/office/powerpoint/2010/main" val="2910354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40EFFF-5343-460A-8100-AFEEA2510F0F}"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CD51D-F0A6-4875-9DAC-569FCE193EDF}" type="slidenum">
              <a:rPr lang="en-US" smtClean="0"/>
              <a:t>‹#›</a:t>
            </a:fld>
            <a:endParaRPr lang="en-US"/>
          </a:p>
        </p:txBody>
      </p:sp>
    </p:spTree>
    <p:extLst>
      <p:ext uri="{BB962C8B-B14F-4D97-AF65-F5344CB8AC3E}">
        <p14:creationId xmlns:p14="http://schemas.microsoft.com/office/powerpoint/2010/main" val="2482330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40EFFF-5343-460A-8100-AFEEA2510F0F}"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CD51D-F0A6-4875-9DAC-569FCE193EDF}" type="slidenum">
              <a:rPr lang="en-US" smtClean="0"/>
              <a:t>‹#›</a:t>
            </a:fld>
            <a:endParaRPr lang="en-US"/>
          </a:p>
        </p:txBody>
      </p:sp>
    </p:spTree>
    <p:extLst>
      <p:ext uri="{BB962C8B-B14F-4D97-AF65-F5344CB8AC3E}">
        <p14:creationId xmlns:p14="http://schemas.microsoft.com/office/powerpoint/2010/main" val="372603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40EFFF-5343-460A-8100-AFEEA2510F0F}"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CD51D-F0A6-4875-9DAC-569FCE193EDF}" type="slidenum">
              <a:rPr lang="en-US" smtClean="0"/>
              <a:t>‹#›</a:t>
            </a:fld>
            <a:endParaRPr lang="en-US"/>
          </a:p>
        </p:txBody>
      </p:sp>
    </p:spTree>
    <p:extLst>
      <p:ext uri="{BB962C8B-B14F-4D97-AF65-F5344CB8AC3E}">
        <p14:creationId xmlns:p14="http://schemas.microsoft.com/office/powerpoint/2010/main" val="3599458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40EFFF-5343-460A-8100-AFEEA2510F0F}"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CD51D-F0A6-4875-9DAC-569FCE193EDF}" type="slidenum">
              <a:rPr lang="en-US" smtClean="0"/>
              <a:t>‹#›</a:t>
            </a:fld>
            <a:endParaRPr lang="en-US"/>
          </a:p>
        </p:txBody>
      </p:sp>
    </p:spTree>
    <p:extLst>
      <p:ext uri="{BB962C8B-B14F-4D97-AF65-F5344CB8AC3E}">
        <p14:creationId xmlns:p14="http://schemas.microsoft.com/office/powerpoint/2010/main" val="76526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40EFFF-5343-460A-8100-AFEEA2510F0F}" type="datetimeFigureOut">
              <a:rPr lang="en-US" smtClean="0"/>
              <a:t>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6CD51D-F0A6-4875-9DAC-569FCE193EDF}" type="slidenum">
              <a:rPr lang="en-US" smtClean="0"/>
              <a:t>‹#›</a:t>
            </a:fld>
            <a:endParaRPr lang="en-US"/>
          </a:p>
        </p:txBody>
      </p:sp>
    </p:spTree>
    <p:extLst>
      <p:ext uri="{BB962C8B-B14F-4D97-AF65-F5344CB8AC3E}">
        <p14:creationId xmlns:p14="http://schemas.microsoft.com/office/powerpoint/2010/main" val="1337605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40EFFF-5343-460A-8100-AFEEA2510F0F}" type="datetimeFigureOut">
              <a:rPr lang="en-US" smtClean="0"/>
              <a:t>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6CD51D-F0A6-4875-9DAC-569FCE193EDF}" type="slidenum">
              <a:rPr lang="en-US" smtClean="0"/>
              <a:t>‹#›</a:t>
            </a:fld>
            <a:endParaRPr lang="en-US"/>
          </a:p>
        </p:txBody>
      </p:sp>
    </p:spTree>
    <p:extLst>
      <p:ext uri="{BB962C8B-B14F-4D97-AF65-F5344CB8AC3E}">
        <p14:creationId xmlns:p14="http://schemas.microsoft.com/office/powerpoint/2010/main" val="437186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0EFFF-5343-460A-8100-AFEEA2510F0F}" type="datetimeFigureOut">
              <a:rPr lang="en-US" smtClean="0"/>
              <a:t>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6CD51D-F0A6-4875-9DAC-569FCE193EDF}" type="slidenum">
              <a:rPr lang="en-US" smtClean="0"/>
              <a:t>‹#›</a:t>
            </a:fld>
            <a:endParaRPr lang="en-US"/>
          </a:p>
        </p:txBody>
      </p:sp>
    </p:spTree>
    <p:extLst>
      <p:ext uri="{BB962C8B-B14F-4D97-AF65-F5344CB8AC3E}">
        <p14:creationId xmlns:p14="http://schemas.microsoft.com/office/powerpoint/2010/main" val="3501993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40EFFF-5343-460A-8100-AFEEA2510F0F}"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CD51D-F0A6-4875-9DAC-569FCE193EDF}" type="slidenum">
              <a:rPr lang="en-US" smtClean="0"/>
              <a:t>‹#›</a:t>
            </a:fld>
            <a:endParaRPr lang="en-US"/>
          </a:p>
        </p:txBody>
      </p:sp>
    </p:spTree>
    <p:extLst>
      <p:ext uri="{BB962C8B-B14F-4D97-AF65-F5344CB8AC3E}">
        <p14:creationId xmlns:p14="http://schemas.microsoft.com/office/powerpoint/2010/main" val="1681979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40EFFF-5343-460A-8100-AFEEA2510F0F}"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CD51D-F0A6-4875-9DAC-569FCE193EDF}" type="slidenum">
              <a:rPr lang="en-US" smtClean="0"/>
              <a:t>‹#›</a:t>
            </a:fld>
            <a:endParaRPr lang="en-US"/>
          </a:p>
        </p:txBody>
      </p:sp>
    </p:spTree>
    <p:extLst>
      <p:ext uri="{BB962C8B-B14F-4D97-AF65-F5344CB8AC3E}">
        <p14:creationId xmlns:p14="http://schemas.microsoft.com/office/powerpoint/2010/main" val="1554291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0EFFF-5343-460A-8100-AFEEA2510F0F}" type="datetimeFigureOut">
              <a:rPr lang="en-US" smtClean="0"/>
              <a:t>2/8/2018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CD51D-F0A6-4875-9DAC-569FCE193EDF}" type="slidenum">
              <a:rPr lang="en-US" smtClean="0"/>
              <a:t>‹#›</a:t>
            </a:fld>
            <a:endParaRPr lang="en-US"/>
          </a:p>
        </p:txBody>
      </p:sp>
    </p:spTree>
    <p:extLst>
      <p:ext uri="{BB962C8B-B14F-4D97-AF65-F5344CB8AC3E}">
        <p14:creationId xmlns:p14="http://schemas.microsoft.com/office/powerpoint/2010/main" val="779395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shivratri.mp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ssbpt.info/ssspeaks/volume39/d060809.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Shivratri</a:t>
            </a:r>
            <a:r>
              <a:rPr lang="en-US" dirty="0"/>
              <a:t> </a:t>
            </a:r>
            <a:r>
              <a:rPr lang="en-US" dirty="0" smtClean="0"/>
              <a:t>Message And Significance</a:t>
            </a:r>
            <a:endParaRPr lang="en-US" dirty="0"/>
          </a:p>
        </p:txBody>
      </p:sp>
    </p:spTree>
    <p:extLst>
      <p:ext uri="{BB962C8B-B14F-4D97-AF65-F5344CB8AC3E}">
        <p14:creationId xmlns:p14="http://schemas.microsoft.com/office/powerpoint/2010/main" val="759381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   </a:t>
            </a:r>
            <a:r>
              <a:rPr lang="en-US" dirty="0" err="1" smtClean="0">
                <a:hlinkClick r:id="rId2" action="ppaction://hlinkfile"/>
              </a:rPr>
              <a:t>Shivratri</a:t>
            </a:r>
            <a:r>
              <a:rPr lang="en-US" dirty="0" smtClean="0">
                <a:hlinkClick r:id="rId2" action="ppaction://hlinkfile"/>
              </a:rPr>
              <a:t> Discourse clips</a:t>
            </a:r>
            <a:endParaRPr lang="en-US" dirty="0"/>
          </a:p>
        </p:txBody>
      </p:sp>
    </p:spTree>
    <p:extLst>
      <p:ext uri="{BB962C8B-B14F-4D97-AF65-F5344CB8AC3E}">
        <p14:creationId xmlns:p14="http://schemas.microsoft.com/office/powerpoint/2010/main" val="404012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763000" cy="5791200"/>
          </a:xfrm>
        </p:spPr>
        <p:txBody>
          <a:bodyPr>
            <a:noAutofit/>
          </a:bodyPr>
          <a:lstStyle/>
          <a:p>
            <a:r>
              <a:rPr lang="en-US" sz="2000" dirty="0"/>
              <a:t>Shivaratri means the night of auspiciousness. Night basically symbolizes darkness. </a:t>
            </a:r>
            <a:r>
              <a:rPr lang="en-US" sz="2000" i="1" dirty="0" err="1"/>
              <a:t>Chandramaa</a:t>
            </a:r>
            <a:r>
              <a:rPr lang="en-US" sz="2000" i="1" dirty="0"/>
              <a:t> </a:t>
            </a:r>
            <a:r>
              <a:rPr lang="en-US" sz="2000" i="1" dirty="0" err="1"/>
              <a:t>Manaso</a:t>
            </a:r>
            <a:r>
              <a:rPr lang="en-US" sz="2000" i="1" dirty="0"/>
              <a:t> </a:t>
            </a:r>
            <a:r>
              <a:rPr lang="en-US" sz="2000" i="1" dirty="0" err="1"/>
              <a:t>Jaataha</a:t>
            </a:r>
            <a:r>
              <a:rPr lang="en-US" sz="2000" i="1" dirty="0"/>
              <a:t> </a:t>
            </a:r>
            <a:r>
              <a:rPr lang="en-US" sz="2000" i="1" dirty="0" err="1"/>
              <a:t>Chaksho</a:t>
            </a:r>
            <a:r>
              <a:rPr lang="en-US" sz="2000" i="1" dirty="0"/>
              <a:t> </a:t>
            </a:r>
            <a:r>
              <a:rPr lang="en-US" sz="2000" i="1" dirty="0" err="1"/>
              <a:t>Suryoajaayataa</a:t>
            </a:r>
            <a:r>
              <a:rPr lang="en-US" sz="2000" dirty="0"/>
              <a:t>. There is a close relationship between the mind and the moon. Today </a:t>
            </a:r>
            <a:r>
              <a:rPr lang="en-US" sz="2000" dirty="0" smtClean="0"/>
              <a:t>is </a:t>
            </a:r>
            <a:r>
              <a:rPr lang="en-US" sz="2000" i="1" dirty="0" smtClean="0"/>
              <a:t>Chaturdashi</a:t>
            </a:r>
            <a:r>
              <a:rPr lang="en-US" sz="2000" dirty="0"/>
              <a:t> – the 14</a:t>
            </a:r>
            <a:r>
              <a:rPr lang="en-US" sz="2000" baseline="30000" dirty="0"/>
              <a:t>th</a:t>
            </a:r>
            <a:r>
              <a:rPr lang="en-US" sz="2000" dirty="0"/>
              <a:t> day of the waning phase of the moon. The moon has 16 aspects and the mind of man also has 16 aspects. Tonight 15 aspects of the moon and therefore the mind have been overcome and just one aspect alone is left. Therefore, we are very close to our true goal. Hence, humanity being so close to God today, whosoever chants the name of the Lord today, with a pure heart, will be benefited greatly. It is very necessary to spend the time today thinking only about God and not allowing our mind to be diverted towards anything else. Not even a fraction of a second must be wasted during this most valuable period. Time reduces every second just like a block of ice! Our life span reduces continuously just like water diminishes in a pot with a hole. Thus we must not make every effort not to postpone the worship by thinking that we can do all this sometime later. Such great good fortune that we have got now must be experienced with all happiness and must be made purposeful. </a:t>
            </a:r>
            <a:r>
              <a:rPr lang="en-US" sz="2000" dirty="0" smtClean="0"/>
              <a:t> - Divine Discourse 2 – 31 - 1987 </a:t>
            </a:r>
            <a:br>
              <a:rPr lang="en-US" sz="2000" dirty="0" smtClean="0"/>
            </a:br>
            <a:endParaRPr lang="en-US" sz="2000" dirty="0"/>
          </a:p>
        </p:txBody>
      </p:sp>
    </p:spTree>
    <p:extLst>
      <p:ext uri="{BB962C8B-B14F-4D97-AF65-F5344CB8AC3E}">
        <p14:creationId xmlns:p14="http://schemas.microsoft.com/office/powerpoint/2010/main" val="1833944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Spirit of Sacrifice</a:t>
            </a:r>
            <a:endParaRPr lang="en-US" dirty="0"/>
          </a:p>
        </p:txBody>
      </p:sp>
      <p:sp>
        <p:nvSpPr>
          <p:cNvPr id="3" name="Content Placeholder 2"/>
          <p:cNvSpPr>
            <a:spLocks noGrp="1"/>
          </p:cNvSpPr>
          <p:nvPr>
            <p:ph idx="1"/>
          </p:nvPr>
        </p:nvSpPr>
        <p:spPr>
          <a:xfrm>
            <a:off x="457200" y="914400"/>
            <a:ext cx="8229600" cy="5715000"/>
          </a:xfrm>
        </p:spPr>
        <p:txBody>
          <a:bodyPr>
            <a:normAutofit fontScale="70000" lnSpcReduction="20000"/>
          </a:bodyPr>
          <a:lstStyle/>
          <a:p>
            <a:pPr>
              <a:lnSpc>
                <a:spcPct val="130000"/>
              </a:lnSpc>
            </a:pPr>
            <a:r>
              <a:rPr lang="en-US" dirty="0" smtClean="0"/>
              <a:t>Important </a:t>
            </a:r>
            <a:r>
              <a:rPr lang="en-US" dirty="0"/>
              <a:t>feature of </a:t>
            </a:r>
            <a:r>
              <a:rPr lang="en-US" dirty="0" err="1"/>
              <a:t>Rudram</a:t>
            </a:r>
            <a:r>
              <a:rPr lang="en-US" dirty="0"/>
              <a:t> is the </a:t>
            </a:r>
            <a:r>
              <a:rPr lang="en-US" dirty="0" err="1"/>
              <a:t>ekathwa</a:t>
            </a:r>
            <a:r>
              <a:rPr lang="en-US" dirty="0"/>
              <a:t> (oneness) between the two parts, namely </a:t>
            </a:r>
            <a:r>
              <a:rPr lang="en-US" dirty="0" err="1"/>
              <a:t>Namaka</a:t>
            </a:r>
            <a:r>
              <a:rPr lang="en-US" dirty="0"/>
              <a:t> and </a:t>
            </a:r>
            <a:r>
              <a:rPr lang="en-US" dirty="0" err="1"/>
              <a:t>Chamaka</a:t>
            </a:r>
            <a:r>
              <a:rPr lang="en-US" dirty="0"/>
              <a:t>. The </a:t>
            </a:r>
            <a:r>
              <a:rPr lang="en-US" dirty="0" err="1"/>
              <a:t>Namaka</a:t>
            </a:r>
            <a:r>
              <a:rPr lang="en-US" dirty="0"/>
              <a:t> </a:t>
            </a:r>
            <a:r>
              <a:rPr lang="en-US" dirty="0" err="1"/>
              <a:t>emphasises</a:t>
            </a:r>
            <a:r>
              <a:rPr lang="en-US" dirty="0"/>
              <a:t> the aspect of detachment whereas </a:t>
            </a:r>
            <a:r>
              <a:rPr lang="en-US" dirty="0" err="1"/>
              <a:t>Chamaka</a:t>
            </a:r>
            <a:r>
              <a:rPr lang="en-US" dirty="0"/>
              <a:t> stresses the aspect of desire.</a:t>
            </a:r>
            <a:r>
              <a:rPr lang="en-US" b="1" dirty="0"/>
              <a:t> But the essence of both aspects is one.</a:t>
            </a:r>
            <a:r>
              <a:rPr lang="en-US" dirty="0"/>
              <a:t> What is to be discarded and what is to be desired? </a:t>
            </a:r>
            <a:r>
              <a:rPr lang="en-US" b="1" dirty="0"/>
              <a:t>Evil is to be discarded and good is to be desired.</a:t>
            </a:r>
            <a:r>
              <a:rPr lang="en-US" dirty="0"/>
              <a:t> Both are essential. Whereas </a:t>
            </a:r>
            <a:r>
              <a:rPr lang="en-US" dirty="0" err="1"/>
              <a:t>Namaka</a:t>
            </a:r>
            <a:r>
              <a:rPr lang="en-US" dirty="0"/>
              <a:t> lays stress on detachment, the </a:t>
            </a:r>
            <a:r>
              <a:rPr lang="en-US" dirty="0" err="1"/>
              <a:t>Chamaka</a:t>
            </a:r>
            <a:r>
              <a:rPr lang="en-US" dirty="0"/>
              <a:t> speaks of desires for this and that.</a:t>
            </a:r>
          </a:p>
          <a:p>
            <a:pPr>
              <a:lnSpc>
                <a:spcPct val="130000"/>
              </a:lnSpc>
            </a:pPr>
            <a:r>
              <a:rPr lang="en-US" dirty="0"/>
              <a:t>People generally think that giving up of family life, house, land, and other forms of wealth as </a:t>
            </a:r>
            <a:r>
              <a:rPr lang="en-US" dirty="0" err="1"/>
              <a:t>thyaga</a:t>
            </a:r>
            <a:r>
              <a:rPr lang="en-US" dirty="0"/>
              <a:t> (sacrifice). But that is not a sacrifice at all! That can be done easily. </a:t>
            </a:r>
            <a:r>
              <a:rPr lang="en-US" b="1" dirty="0"/>
              <a:t>What is required is sacrificing the results. That is the real sacrifice</a:t>
            </a:r>
            <a:r>
              <a:rPr lang="en-US" b="1" dirty="0" smtClean="0"/>
              <a:t>.</a:t>
            </a:r>
            <a:r>
              <a:rPr lang="en-US" dirty="0" smtClean="0"/>
              <a:t>” -</a:t>
            </a:r>
            <a:r>
              <a:rPr lang="en-US" dirty="0" smtClean="0">
                <a:hlinkClick r:id="rId2"/>
              </a:rPr>
              <a:t>Divine </a:t>
            </a:r>
            <a:r>
              <a:rPr lang="en-US" dirty="0">
                <a:hlinkClick r:id="rId2"/>
              </a:rPr>
              <a:t>Discourse August 9, </a:t>
            </a:r>
            <a:r>
              <a:rPr lang="en-US" dirty="0" smtClean="0">
                <a:hlinkClick r:id="rId2"/>
              </a:rPr>
              <a:t>2006</a:t>
            </a:r>
            <a:endParaRPr lang="en-US" dirty="0" smtClean="0"/>
          </a:p>
          <a:p>
            <a:pPr>
              <a:lnSpc>
                <a:spcPct val="130000"/>
              </a:lnSpc>
            </a:pPr>
            <a:endParaRPr lang="en-US" dirty="0"/>
          </a:p>
        </p:txBody>
      </p:sp>
    </p:spTree>
    <p:extLst>
      <p:ext uri="{BB962C8B-B14F-4D97-AF65-F5344CB8AC3E}">
        <p14:creationId xmlns:p14="http://schemas.microsoft.com/office/powerpoint/2010/main" val="3494941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458200" cy="5516563"/>
          </a:xfrm>
        </p:spPr>
        <p:txBody>
          <a:bodyPr>
            <a:normAutofit/>
          </a:bodyPr>
          <a:lstStyle/>
          <a:p>
            <a:r>
              <a:rPr lang="en-US" sz="2400" dirty="0" smtClean="0"/>
              <a:t>It is for the sake of well being that Shiva swallowed the </a:t>
            </a:r>
            <a:r>
              <a:rPr lang="en-US" sz="2400" dirty="0" err="1" smtClean="0"/>
              <a:t>halahala</a:t>
            </a:r>
            <a:r>
              <a:rPr lang="en-US" sz="2400" dirty="0" smtClean="0"/>
              <a:t> poison. Again, it is for the sake of the world’s good that Shiva contained the Ganga in His matted locks. Shiva bears the moon on His head to confer peace of mind on mankind. When man </a:t>
            </a:r>
            <a:r>
              <a:rPr lang="en-US" sz="2400" dirty="0" err="1" smtClean="0"/>
              <a:t>moulds</a:t>
            </a:r>
            <a:r>
              <a:rPr lang="en-US" sz="2400" dirty="0" smtClean="0"/>
              <a:t> himself on the pattern of </a:t>
            </a:r>
            <a:r>
              <a:rPr lang="en-US" sz="2400" dirty="0" err="1" smtClean="0"/>
              <a:t>Easwara</a:t>
            </a:r>
            <a:r>
              <a:rPr lang="en-US" sz="2400" dirty="0" smtClean="0"/>
              <a:t> , he will get rid of all his evil tendencies and offer to the world what is good in him. This is the meaning of worship of Shiva . It is only when man gives up utterly his bad thoughts , evil desires and wicked deeds, he will be able to transform himself into divinity. – Divine Discourse on </a:t>
            </a:r>
            <a:r>
              <a:rPr lang="en-US" sz="2400" dirty="0" err="1" smtClean="0"/>
              <a:t>Shivratri</a:t>
            </a:r>
            <a:r>
              <a:rPr lang="en-US" sz="2400" dirty="0" smtClean="0"/>
              <a:t> Day – Feb 23 1990</a:t>
            </a:r>
            <a:endParaRPr lang="en-US" sz="2400" dirty="0"/>
          </a:p>
        </p:txBody>
      </p:sp>
    </p:spTree>
    <p:extLst>
      <p:ext uri="{BB962C8B-B14F-4D97-AF65-F5344CB8AC3E}">
        <p14:creationId xmlns:p14="http://schemas.microsoft.com/office/powerpoint/2010/main" val="1467785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2374</TotalTime>
  <Words>300</Words>
  <Application>Microsoft Office PowerPoint</Application>
  <PresentationFormat>On-screen Show (4:3)</PresentationFormat>
  <Paragraphs>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Shivratri Message And Significance</vt:lpstr>
      <vt:lpstr>PowerPoint Presentation</vt:lpstr>
      <vt:lpstr>PowerPoint Presentation</vt:lpstr>
      <vt:lpstr>Spirit of Sacrifice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Pradeep</dc:creator>
  <cp:lastModifiedBy>Pradeep</cp:lastModifiedBy>
  <cp:revision>13</cp:revision>
  <dcterms:created xsi:type="dcterms:W3CDTF">2018-02-08T20:54:37Z</dcterms:created>
  <dcterms:modified xsi:type="dcterms:W3CDTF">2018-02-10T12:29:07Z</dcterms:modified>
</cp:coreProperties>
</file>