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6" r:id="rId3"/>
    <p:sldId id="271" r:id="rId4"/>
    <p:sldId id="274" r:id="rId5"/>
    <p:sldId id="266" r:id="rId6"/>
    <p:sldId id="270" r:id="rId7"/>
    <p:sldId id="275" r:id="rId8"/>
    <p:sldId id="276" r:id="rId9"/>
    <p:sldId id="269" r:id="rId10"/>
    <p:sldId id="280" r:id="rId11"/>
    <p:sldId id="279" r:id="rId12"/>
    <p:sldId id="278" r:id="rId13"/>
    <p:sldId id="277" r:id="rId14"/>
    <p:sldId id="261" r:id="rId15"/>
    <p:sldId id="26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59" d="100"/>
          <a:sy n="59" d="100"/>
        </p:scale>
        <p:origin x="102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105F8B-39DA-48C8-84BE-30D4973DB03B}"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4157009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105F8B-39DA-48C8-84BE-30D4973DB03B}"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257755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105F8B-39DA-48C8-84BE-30D4973DB03B}"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3122695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105F8B-39DA-48C8-84BE-30D4973DB03B}"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183490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105F8B-39DA-48C8-84BE-30D4973DB03B}" type="datetimeFigureOut">
              <a:rPr lang="en-US" smtClean="0"/>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2586590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105F8B-39DA-48C8-84BE-30D4973DB03B}" type="datetimeFigureOut">
              <a:rPr lang="en-US" smtClean="0"/>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7357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105F8B-39DA-48C8-84BE-30D4973DB03B}" type="datetimeFigureOut">
              <a:rPr lang="en-US" smtClean="0"/>
              <a:t>9/29/2018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24255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105F8B-39DA-48C8-84BE-30D4973DB03B}" type="datetimeFigureOut">
              <a:rPr lang="en-US" smtClean="0"/>
              <a:t>9/29/2018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15367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105F8B-39DA-48C8-84BE-30D4973DB03B}" type="datetimeFigureOut">
              <a:rPr lang="en-US" smtClean="0"/>
              <a:t>9/29/2018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3969321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105F8B-39DA-48C8-84BE-30D4973DB03B}" type="datetimeFigureOut">
              <a:rPr lang="en-US" smtClean="0"/>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1189882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105F8B-39DA-48C8-84BE-30D4973DB03B}" type="datetimeFigureOut">
              <a:rPr lang="en-US" smtClean="0"/>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4B5645-7BBF-4A57-A013-33D5AB5D0F30}" type="slidenum">
              <a:rPr lang="en-US" smtClean="0"/>
              <a:t>‹#›</a:t>
            </a:fld>
            <a:endParaRPr lang="en-US"/>
          </a:p>
        </p:txBody>
      </p:sp>
    </p:spTree>
    <p:extLst>
      <p:ext uri="{BB962C8B-B14F-4D97-AF65-F5344CB8AC3E}">
        <p14:creationId xmlns:p14="http://schemas.microsoft.com/office/powerpoint/2010/main" val="1580456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05F8B-39DA-48C8-84BE-30D4973DB03B}" type="datetimeFigureOut">
              <a:rPr lang="en-US" smtClean="0"/>
              <a:t>9/29/2018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4B5645-7BBF-4A57-A013-33D5AB5D0F30}" type="slidenum">
              <a:rPr lang="en-US" smtClean="0"/>
              <a:t>‹#›</a:t>
            </a:fld>
            <a:endParaRPr lang="en-US"/>
          </a:p>
        </p:txBody>
      </p:sp>
    </p:spTree>
    <p:extLst>
      <p:ext uri="{BB962C8B-B14F-4D97-AF65-F5344CB8AC3E}">
        <p14:creationId xmlns:p14="http://schemas.microsoft.com/office/powerpoint/2010/main" val="1536346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PfYpaBln9Jg"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296400" cy="6858000"/>
          </a:xfrm>
          <a:prstGeom prst="rect">
            <a:avLst/>
          </a:prstGeom>
        </p:spPr>
      </p:pic>
      <p:sp>
        <p:nvSpPr>
          <p:cNvPr id="6" name="Title 1"/>
          <p:cNvSpPr>
            <a:spLocks noGrp="1"/>
          </p:cNvSpPr>
          <p:nvPr>
            <p:ph type="title"/>
          </p:nvPr>
        </p:nvSpPr>
        <p:spPr>
          <a:xfrm>
            <a:off x="457200" y="3322638"/>
            <a:ext cx="8229600" cy="487362"/>
          </a:xfrm>
        </p:spPr>
        <p:txBody>
          <a:bodyPr vert="horz" lIns="91440" tIns="45720" rIns="91440" bIns="45720" rtlCol="0">
            <a:normAutofit fontScale="90000"/>
          </a:bodyPr>
          <a:lstStyle/>
          <a:p>
            <a:pPr>
              <a:spcBef>
                <a:spcPct val="20000"/>
              </a:spcBef>
              <a:buFont typeface="Arial" panose="020B0604020202020204" pitchFamily="34" charset="0"/>
            </a:pPr>
            <a:r>
              <a:rPr lang="en-US" sz="3600" b="1" dirty="0" smtClean="0">
                <a:effectLst>
                  <a:outerShdw blurRad="38100" dist="38100" dir="2700000" algn="tl">
                    <a:srgbClr val="000000">
                      <a:alpha val="43137"/>
                    </a:srgbClr>
                  </a:outerShdw>
                </a:effectLst>
                <a:latin typeface="+mn-lt"/>
                <a:ea typeface="+mn-ea"/>
                <a:cs typeface="+mn-cs"/>
              </a:rPr>
              <a:t>3 x OMs…</a:t>
            </a:r>
            <a:br>
              <a:rPr lang="en-US" sz="3600" b="1" dirty="0" smtClean="0">
                <a:effectLst>
                  <a:outerShdw blurRad="38100" dist="38100" dir="2700000" algn="tl">
                    <a:srgbClr val="000000">
                      <a:alpha val="43137"/>
                    </a:srgbClr>
                  </a:outerShdw>
                </a:effectLst>
                <a:latin typeface="+mn-lt"/>
                <a:ea typeface="+mn-ea"/>
                <a:cs typeface="+mn-cs"/>
              </a:rPr>
            </a:br>
            <a:r>
              <a:rPr lang="en-US" sz="3600" b="1" dirty="0" smtClean="0">
                <a:effectLst>
                  <a:outerShdw blurRad="38100" dist="38100" dir="2700000" algn="tl">
                    <a:srgbClr val="000000">
                      <a:alpha val="43137"/>
                    </a:srgbClr>
                  </a:outerShdw>
                </a:effectLst>
                <a:latin typeface="+mn-lt"/>
                <a:ea typeface="+mn-ea"/>
                <a:cs typeface="+mn-cs"/>
              </a:rPr>
              <a:t>Study Circle &amp; Self Transformation</a:t>
            </a:r>
            <a:endParaRPr lang="en-US" sz="3600" b="1" dirty="0">
              <a:effectLst>
                <a:outerShdw blurRad="38100" dist="38100" dir="2700000" algn="tl">
                  <a:srgbClr val="000000">
                    <a:alpha val="43137"/>
                  </a:srgbClr>
                </a:outerShdw>
              </a:effectLst>
              <a:latin typeface="+mn-lt"/>
              <a:ea typeface="+mn-ea"/>
              <a:cs typeface="+mn-cs"/>
            </a:endParaRPr>
          </a:p>
        </p:txBody>
      </p:sp>
    </p:spTree>
    <p:extLst>
      <p:ext uri="{BB962C8B-B14F-4D97-AF65-F5344CB8AC3E}">
        <p14:creationId xmlns:p14="http://schemas.microsoft.com/office/powerpoint/2010/main" val="16456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5" name="Subtitle 2"/>
          <p:cNvSpPr txBox="1">
            <a:spLocks/>
          </p:cNvSpPr>
          <p:nvPr/>
        </p:nvSpPr>
        <p:spPr>
          <a:xfrm>
            <a:off x="0" y="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Let’s converse </a:t>
            </a:r>
            <a:r>
              <a:rPr lang="en-US" sz="3600" b="1" dirty="0" smtClean="0"/>
              <a:t> </a:t>
            </a:r>
            <a:endParaRPr lang="en-US" sz="3600" b="1" dirty="0"/>
          </a:p>
        </p:txBody>
      </p:sp>
      <p:sp>
        <p:nvSpPr>
          <p:cNvPr id="3" name="Rectangle 2"/>
          <p:cNvSpPr/>
          <p:nvPr/>
        </p:nvSpPr>
        <p:spPr>
          <a:xfrm>
            <a:off x="0" y="381000"/>
            <a:ext cx="8991600" cy="5693866"/>
          </a:xfrm>
          <a:prstGeom prst="rect">
            <a:avLst/>
          </a:prstGeom>
        </p:spPr>
        <p:txBody>
          <a:bodyPr wrap="square">
            <a:spAutoFit/>
          </a:bodyPr>
          <a:lstStyle/>
          <a:p>
            <a:endParaRPr lang="en-US" sz="2800" b="1" dirty="0" smtClean="0"/>
          </a:p>
          <a:p>
            <a:r>
              <a:rPr lang="en-US" sz="2400" b="1" dirty="0"/>
              <a:t>Devotee</a:t>
            </a:r>
          </a:p>
          <a:p>
            <a:r>
              <a:rPr lang="en-US" sz="2800" dirty="0" smtClean="0"/>
              <a:t>“What </a:t>
            </a:r>
            <a:r>
              <a:rPr lang="en-US" sz="2800" dirty="0"/>
              <a:t>then shall be my </a:t>
            </a:r>
            <a:r>
              <a:rPr lang="en-US" sz="2800" dirty="0" smtClean="0"/>
              <a:t>direction?”</a:t>
            </a:r>
            <a:endParaRPr lang="en-US" sz="2800" dirty="0"/>
          </a:p>
          <a:p>
            <a:endParaRPr lang="en-US" sz="2800" dirty="0"/>
          </a:p>
          <a:p>
            <a:r>
              <a:rPr lang="en-US" sz="2800" b="1" i="1" dirty="0"/>
              <a:t>Swami says</a:t>
            </a:r>
          </a:p>
          <a:p>
            <a:r>
              <a:rPr lang="en-US" sz="2800" dirty="0" smtClean="0"/>
              <a:t>“Take </a:t>
            </a:r>
            <a:r>
              <a:rPr lang="en-US" sz="2800" dirty="0"/>
              <a:t>what works today for today. What works </a:t>
            </a:r>
            <a:r>
              <a:rPr lang="en-US" sz="2800" dirty="0" smtClean="0"/>
              <a:t>tomorrow, leave for </a:t>
            </a:r>
            <a:r>
              <a:rPr lang="en-US" sz="2800" dirty="0"/>
              <a:t>tomorrow. </a:t>
            </a:r>
            <a:r>
              <a:rPr lang="en-US" sz="2800" dirty="0"/>
              <a:t>One day at a time, each day for itself, each moment for itself, without a past, without memory, without conclusions</a:t>
            </a:r>
            <a:r>
              <a:rPr lang="en-US" sz="2800" dirty="0"/>
              <a:t>.</a:t>
            </a:r>
          </a:p>
          <a:p>
            <a:r>
              <a:rPr lang="en-US" sz="2800" dirty="0" smtClean="0"/>
              <a:t>Conclusions </a:t>
            </a:r>
            <a:r>
              <a:rPr lang="en-US" sz="2800" dirty="0"/>
              <a:t>bind; they press on the mind. </a:t>
            </a:r>
            <a:r>
              <a:rPr lang="en-US" sz="2800" dirty="0"/>
              <a:t>The newborn baby is not confined to conclusions. All conclusions enslave. </a:t>
            </a:r>
            <a:r>
              <a:rPr lang="en-US" sz="2800" dirty="0"/>
              <a:t>Most men are slaves to the conclusions into which they have </a:t>
            </a:r>
            <a:r>
              <a:rPr lang="en-US" sz="2800" dirty="0" smtClean="0"/>
              <a:t>fallen”.</a:t>
            </a:r>
            <a:endParaRPr lang="en-US" sz="2800" dirty="0"/>
          </a:p>
        </p:txBody>
      </p:sp>
    </p:spTree>
    <p:extLst>
      <p:ext uri="{BB962C8B-B14F-4D97-AF65-F5344CB8AC3E}">
        <p14:creationId xmlns:p14="http://schemas.microsoft.com/office/powerpoint/2010/main" val="48743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5" name="Subtitle 2"/>
          <p:cNvSpPr txBox="1">
            <a:spLocks/>
          </p:cNvSpPr>
          <p:nvPr/>
        </p:nvSpPr>
        <p:spPr>
          <a:xfrm>
            <a:off x="0" y="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Let’s converse</a:t>
            </a:r>
            <a:endParaRPr lang="en-US" sz="3600" b="1" dirty="0"/>
          </a:p>
        </p:txBody>
      </p:sp>
      <p:sp>
        <p:nvSpPr>
          <p:cNvPr id="3" name="Rectangle 2"/>
          <p:cNvSpPr/>
          <p:nvPr/>
        </p:nvSpPr>
        <p:spPr>
          <a:xfrm>
            <a:off x="0" y="381000"/>
            <a:ext cx="8991600" cy="6001643"/>
          </a:xfrm>
          <a:prstGeom prst="rect">
            <a:avLst/>
          </a:prstGeom>
        </p:spPr>
        <p:txBody>
          <a:bodyPr wrap="square">
            <a:spAutoFit/>
          </a:bodyPr>
          <a:lstStyle/>
          <a:p>
            <a:endParaRPr lang="en-US" sz="2400" b="1" i="1" dirty="0" smtClean="0"/>
          </a:p>
          <a:p>
            <a:r>
              <a:rPr lang="en-US" sz="2400" b="1" dirty="0" smtClean="0"/>
              <a:t>Devotee</a:t>
            </a:r>
          </a:p>
          <a:p>
            <a:r>
              <a:rPr lang="en-US" sz="2800" dirty="0"/>
              <a:t>“Is Ignorance really a bliss - if </a:t>
            </a:r>
            <a:r>
              <a:rPr lang="en-US" sz="2800" dirty="0"/>
              <a:t>I do </a:t>
            </a:r>
            <a:r>
              <a:rPr lang="en-US" sz="2800" dirty="0"/>
              <a:t>not know </a:t>
            </a:r>
            <a:r>
              <a:rPr lang="en-US" sz="2800" dirty="0" smtClean="0"/>
              <a:t>about something</a:t>
            </a:r>
            <a:r>
              <a:rPr lang="en-US" sz="2800" dirty="0"/>
              <a:t>, </a:t>
            </a:r>
            <a:r>
              <a:rPr lang="en-US" sz="2800" dirty="0"/>
              <a:t>then I do </a:t>
            </a:r>
            <a:r>
              <a:rPr lang="en-US" sz="2800" dirty="0"/>
              <a:t>not worry about </a:t>
            </a:r>
            <a:r>
              <a:rPr lang="en-US" sz="2800" dirty="0" smtClean="0"/>
              <a:t>it”?</a:t>
            </a:r>
            <a:endParaRPr lang="en-US" sz="2800" dirty="0"/>
          </a:p>
          <a:p>
            <a:endParaRPr lang="en-US" sz="2800" dirty="0" smtClean="0"/>
          </a:p>
          <a:p>
            <a:r>
              <a:rPr lang="en-US" sz="2800" b="1" i="1" dirty="0" smtClean="0"/>
              <a:t>Swami says</a:t>
            </a:r>
          </a:p>
          <a:p>
            <a:r>
              <a:rPr lang="en-US" sz="2800" dirty="0" smtClean="0"/>
              <a:t>“Give </a:t>
            </a:r>
            <a:r>
              <a:rPr lang="en-US" sz="2800" dirty="0"/>
              <a:t>each problem the attention it deserves; but do not allow it to overpower you. Anxiety will not solve any difficulty; coolness comes from detachment. Above all, believe in God and the efficacy of prayer. The Lord has said that he who does good, thinks good, and speaks good will not come to harm. That is the way to get </a:t>
            </a:r>
            <a:r>
              <a:rPr lang="en-US" sz="2800" dirty="0" smtClean="0"/>
              <a:t>equanimity &amp; peace (shanti)”.</a:t>
            </a:r>
            <a:endParaRPr lang="en-US" sz="2800" dirty="0"/>
          </a:p>
          <a:p>
            <a:endParaRPr lang="en-US" sz="2800" dirty="0"/>
          </a:p>
        </p:txBody>
      </p:sp>
    </p:spTree>
    <p:extLst>
      <p:ext uri="{BB962C8B-B14F-4D97-AF65-F5344CB8AC3E}">
        <p14:creationId xmlns:p14="http://schemas.microsoft.com/office/powerpoint/2010/main" val="1541499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5" name="Subtitle 2"/>
          <p:cNvSpPr txBox="1">
            <a:spLocks/>
          </p:cNvSpPr>
          <p:nvPr/>
        </p:nvSpPr>
        <p:spPr>
          <a:xfrm>
            <a:off x="0" y="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Let’s converse</a:t>
            </a:r>
            <a:endParaRPr lang="en-US" sz="3600" b="1" dirty="0"/>
          </a:p>
        </p:txBody>
      </p:sp>
      <p:sp>
        <p:nvSpPr>
          <p:cNvPr id="3" name="Rectangle 2"/>
          <p:cNvSpPr/>
          <p:nvPr/>
        </p:nvSpPr>
        <p:spPr>
          <a:xfrm>
            <a:off x="0" y="381000"/>
            <a:ext cx="8991600" cy="6124754"/>
          </a:xfrm>
          <a:prstGeom prst="rect">
            <a:avLst/>
          </a:prstGeom>
        </p:spPr>
        <p:txBody>
          <a:bodyPr wrap="square">
            <a:spAutoFit/>
          </a:bodyPr>
          <a:lstStyle/>
          <a:p>
            <a:endParaRPr lang="en-US" sz="2800" dirty="0" smtClean="0"/>
          </a:p>
          <a:p>
            <a:r>
              <a:rPr lang="en-US" sz="2400" b="1" dirty="0" smtClean="0"/>
              <a:t>Devotee</a:t>
            </a:r>
          </a:p>
          <a:p>
            <a:r>
              <a:rPr lang="en-US" sz="2800" dirty="0" smtClean="0"/>
              <a:t>“Baba, </a:t>
            </a:r>
            <a:r>
              <a:rPr lang="en-US" sz="2800" dirty="0"/>
              <a:t>how can one learn to </a:t>
            </a:r>
            <a:r>
              <a:rPr lang="en-US" sz="2800" dirty="0"/>
              <a:t>Be in you and think </a:t>
            </a:r>
            <a:r>
              <a:rPr lang="en-US" sz="2800" dirty="0"/>
              <a:t>as You do</a:t>
            </a:r>
            <a:r>
              <a:rPr lang="en-US" sz="2800" dirty="0"/>
              <a:t>?”</a:t>
            </a:r>
          </a:p>
          <a:p>
            <a:endParaRPr lang="en-US" sz="2800" dirty="0"/>
          </a:p>
          <a:p>
            <a:r>
              <a:rPr lang="en-US" sz="2800" b="1" i="1" dirty="0" smtClean="0"/>
              <a:t>Swami Says</a:t>
            </a:r>
          </a:p>
          <a:p>
            <a:r>
              <a:rPr lang="en-US" sz="2800" dirty="0" smtClean="0"/>
              <a:t>“Being </a:t>
            </a:r>
            <a:r>
              <a:rPr lang="en-US" sz="2800" dirty="0"/>
              <a:t>in Me means to be Me! </a:t>
            </a:r>
            <a:r>
              <a:rPr lang="en-US" sz="2800" dirty="0"/>
              <a:t>Therefore, the flow and the essence of your thoughts must correspond to this. </a:t>
            </a:r>
            <a:r>
              <a:rPr lang="en-US" sz="2800" dirty="0"/>
              <a:t>I suggest that you master broad-thinking — thoughts flow easily, smoothly, and calmly and become manifested from the Depth on the physical </a:t>
            </a:r>
            <a:r>
              <a:rPr lang="en-US" sz="2800" dirty="0" smtClean="0"/>
              <a:t>plane.</a:t>
            </a:r>
          </a:p>
          <a:p>
            <a:r>
              <a:rPr lang="en-US" sz="2800" dirty="0" smtClean="0"/>
              <a:t>Learn </a:t>
            </a:r>
            <a:r>
              <a:rPr lang="en-US" sz="2800" dirty="0"/>
              <a:t>from Me — to love, to think, to act! </a:t>
            </a:r>
            <a:r>
              <a:rPr lang="en-US" sz="2800" dirty="0"/>
              <a:t>The lower self must be substituted with the Higher Self — with your True, Divine Self, Which is coessential to the Self of God.</a:t>
            </a:r>
          </a:p>
          <a:p>
            <a:endParaRPr lang="en-US" sz="2800" dirty="0"/>
          </a:p>
        </p:txBody>
      </p:sp>
    </p:spTree>
    <p:extLst>
      <p:ext uri="{BB962C8B-B14F-4D97-AF65-F5344CB8AC3E}">
        <p14:creationId xmlns:p14="http://schemas.microsoft.com/office/powerpoint/2010/main" val="3382388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76200"/>
            <a:ext cx="9144000" cy="7620000"/>
          </a:xfrm>
          <a:prstGeom prst="rect">
            <a:avLst/>
          </a:prstGeom>
        </p:spPr>
      </p:pic>
      <p:sp>
        <p:nvSpPr>
          <p:cNvPr id="3" name="Rectangle 2"/>
          <p:cNvSpPr/>
          <p:nvPr/>
        </p:nvSpPr>
        <p:spPr>
          <a:xfrm>
            <a:off x="0" y="-76200"/>
            <a:ext cx="9144000" cy="7971413"/>
          </a:xfrm>
          <a:prstGeom prst="rect">
            <a:avLst/>
          </a:prstGeom>
        </p:spPr>
        <p:txBody>
          <a:bodyPr wrap="square">
            <a:spAutoFit/>
          </a:bodyPr>
          <a:lstStyle/>
          <a:p>
            <a:r>
              <a:rPr lang="en-US" sz="2400" b="1" dirty="0" smtClean="0"/>
              <a:t>Devotee</a:t>
            </a:r>
            <a:r>
              <a:rPr lang="en-US" sz="2400" dirty="0" smtClean="0"/>
              <a:t> : Swami, I </a:t>
            </a:r>
            <a:r>
              <a:rPr lang="en-US" sz="2400" dirty="0"/>
              <a:t>am addicted to tea drinking, which hurts me. How can I stop this practice</a:t>
            </a:r>
            <a:r>
              <a:rPr lang="en-US" sz="2400" dirty="0" smtClean="0"/>
              <a:t>?</a:t>
            </a:r>
          </a:p>
          <a:p>
            <a:endParaRPr lang="en-US" sz="2400" dirty="0"/>
          </a:p>
          <a:p>
            <a:r>
              <a:rPr lang="en-US" sz="2400" b="1" i="1" dirty="0"/>
              <a:t>Swami says</a:t>
            </a:r>
          </a:p>
          <a:p>
            <a:r>
              <a:rPr lang="en-US" sz="2400" dirty="0" smtClean="0"/>
              <a:t>“Heaven </a:t>
            </a:r>
            <a:r>
              <a:rPr lang="en-US" sz="2400" dirty="0"/>
              <a:t>is not refused to those who drink tea! </a:t>
            </a:r>
            <a:r>
              <a:rPr lang="en-US" sz="2400" dirty="0"/>
              <a:t>A </a:t>
            </a:r>
            <a:r>
              <a:rPr lang="en-US" sz="2400" dirty="0" err="1"/>
              <a:t>rajasic</a:t>
            </a:r>
            <a:r>
              <a:rPr lang="en-US" sz="2400" dirty="0"/>
              <a:t> person is rendered hyperactive by tea, but to an invalid it is a welcome lift. But do not adore tea as the only reality. Now with regard to these habits that have gripped you, there are two methods by which you can discard them. The first is deprivation, denial. This can yield only temporary success. When one's determination relaxes, the habit reasserts itself and it becomes difficult to resist. The second method is to become so absorbed in something far more pleasing that the habit falls off by itself. Remember, what is transient is not important. What is important is eternal. My prescriptions are varied; they differ from person to person, from stage to stage, even in the case of the same person. All prescriptions work. Let people come to me through </a:t>
            </a:r>
            <a:r>
              <a:rPr lang="en-US" sz="2400" dirty="0" err="1"/>
              <a:t>Bhajan</a:t>
            </a:r>
            <a:r>
              <a:rPr lang="en-US" sz="2400" dirty="0"/>
              <a:t>, through </a:t>
            </a:r>
            <a:r>
              <a:rPr lang="en-US" sz="2400" dirty="0" err="1"/>
              <a:t>Japa</a:t>
            </a:r>
            <a:r>
              <a:rPr lang="en-US" sz="2400" dirty="0"/>
              <a:t>, through Meditation, through Mantras, through Tantra or </a:t>
            </a:r>
            <a:r>
              <a:rPr lang="en-US" sz="2400" dirty="0" err="1"/>
              <a:t>Seva</a:t>
            </a:r>
            <a:r>
              <a:rPr lang="en-US" sz="2400" dirty="0"/>
              <a:t> ? as I ordain. Every one will come to me; everyone has to come to me. </a:t>
            </a:r>
            <a:r>
              <a:rPr lang="en-US" sz="2400" dirty="0"/>
              <a:t>There are no </a:t>
            </a:r>
            <a:r>
              <a:rPr lang="en-US" sz="2400" dirty="0" smtClean="0"/>
              <a:t>exceptions”.</a:t>
            </a:r>
            <a:endParaRPr lang="en-US" sz="2400" dirty="0"/>
          </a:p>
          <a:p>
            <a:endParaRPr lang="en-US" sz="2800" dirty="0"/>
          </a:p>
          <a:p>
            <a:endParaRPr lang="en-US" sz="2800" dirty="0"/>
          </a:p>
        </p:txBody>
      </p:sp>
    </p:spTree>
    <p:extLst>
      <p:ext uri="{BB962C8B-B14F-4D97-AF65-F5344CB8AC3E}">
        <p14:creationId xmlns:p14="http://schemas.microsoft.com/office/powerpoint/2010/main" val="1482037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0"/>
            <a:ext cx="9144001" cy="6858000"/>
          </a:xfrm>
          <a:prstGeom prst="rect">
            <a:avLst/>
          </a:prstGeom>
        </p:spPr>
      </p:pic>
      <p:sp>
        <p:nvSpPr>
          <p:cNvPr id="8" name="TextBox 7"/>
          <p:cNvSpPr txBox="1"/>
          <p:nvPr/>
        </p:nvSpPr>
        <p:spPr>
          <a:xfrm>
            <a:off x="0" y="792162"/>
            <a:ext cx="9144000" cy="1077218"/>
          </a:xfrm>
          <a:prstGeom prst="rect">
            <a:avLst/>
          </a:prstGeom>
          <a:noFill/>
        </p:spPr>
        <p:txBody>
          <a:bodyPr wrap="square" rtlCol="0">
            <a:spAutoFit/>
          </a:bodyPr>
          <a:lstStyle/>
          <a:p>
            <a:pPr algn="ctr"/>
            <a:r>
              <a:rPr lang="en-US" sz="3200" dirty="0" smtClean="0"/>
              <a:t>Yes, recap the Assurance </a:t>
            </a:r>
            <a:r>
              <a:rPr lang="en-US" sz="3200" dirty="0">
                <a:solidFill>
                  <a:schemeClr val="accent4"/>
                </a:solidFill>
                <a:latin typeface="Harlow Solid Italic" panose="04030604020F02020D02" pitchFamily="82" charset="0"/>
              </a:rPr>
              <a:t>“ Why fear When</a:t>
            </a:r>
            <a:r>
              <a:rPr lang="en-US" sz="3200" dirty="0">
                <a:solidFill>
                  <a:schemeClr val="accent4"/>
                </a:solidFill>
              </a:rPr>
              <a:t>…</a:t>
            </a:r>
          </a:p>
          <a:p>
            <a:pPr algn="ctr"/>
            <a:r>
              <a:rPr lang="en-US" sz="3200" dirty="0" smtClean="0"/>
              <a:t>   </a:t>
            </a:r>
            <a:endParaRPr lang="en-US" sz="2800" dirty="0"/>
          </a:p>
        </p:txBody>
      </p:sp>
      <p:sp>
        <p:nvSpPr>
          <p:cNvPr id="9" name="TextBox 8"/>
          <p:cNvSpPr txBox="1"/>
          <p:nvPr/>
        </p:nvSpPr>
        <p:spPr>
          <a:xfrm>
            <a:off x="4593771" y="804574"/>
            <a:ext cx="3886200" cy="584775"/>
          </a:xfrm>
          <a:prstGeom prst="rect">
            <a:avLst/>
          </a:prstGeom>
          <a:noFill/>
        </p:spPr>
        <p:txBody>
          <a:bodyPr wrap="square" rtlCol="0">
            <a:spAutoFit/>
          </a:bodyPr>
          <a:lstStyle/>
          <a:p>
            <a:r>
              <a:rPr lang="en-US" sz="3200" dirty="0">
                <a:solidFill>
                  <a:schemeClr val="accent4"/>
                </a:solidFill>
                <a:latin typeface="Harlow Solid Italic" panose="04030604020F02020D02" pitchFamily="82" charset="0"/>
              </a:rPr>
              <a:t> </a:t>
            </a:r>
            <a:r>
              <a:rPr lang="en-US" sz="3200" dirty="0" smtClean="0">
                <a:solidFill>
                  <a:schemeClr val="accent4"/>
                </a:solidFill>
                <a:latin typeface="Harlow Solid Italic" panose="04030604020F02020D02" pitchFamily="82" charset="0"/>
              </a:rPr>
              <a:t> </a:t>
            </a:r>
            <a:endParaRPr lang="en-US" sz="3200" dirty="0">
              <a:solidFill>
                <a:schemeClr val="accent4"/>
              </a:solidFill>
            </a:endParaRPr>
          </a:p>
        </p:txBody>
      </p:sp>
      <p:pic>
        <p:nvPicPr>
          <p:cNvPr id="11" name="Picture 10"/>
          <p:cNvPicPr>
            <a:picLocks noChangeAspect="1"/>
          </p:cNvPicPr>
          <p:nvPr/>
        </p:nvPicPr>
        <p:blipFill>
          <a:blip r:embed="rId3"/>
          <a:stretch>
            <a:fillRect/>
          </a:stretch>
        </p:blipFill>
        <p:spPr>
          <a:xfrm>
            <a:off x="1828800" y="1460900"/>
            <a:ext cx="5410200" cy="5358999"/>
          </a:xfrm>
          <a:prstGeom prst="rect">
            <a:avLst/>
          </a:prstGeom>
        </p:spPr>
      </p:pic>
      <p:sp>
        <p:nvSpPr>
          <p:cNvPr id="13" name="Subtitle 2"/>
          <p:cNvSpPr txBox="1">
            <a:spLocks/>
          </p:cNvSpPr>
          <p:nvPr/>
        </p:nvSpPr>
        <p:spPr>
          <a:xfrm>
            <a:off x="0" y="15240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Is there a solution ??</a:t>
            </a:r>
            <a:r>
              <a:rPr lang="en-US" sz="3600" b="1" dirty="0" smtClean="0"/>
              <a:t> </a:t>
            </a:r>
            <a:endParaRPr lang="en-US" sz="3600" b="1" dirty="0"/>
          </a:p>
        </p:txBody>
      </p:sp>
    </p:spTree>
    <p:extLst>
      <p:ext uri="{BB962C8B-B14F-4D97-AF65-F5344CB8AC3E}">
        <p14:creationId xmlns:p14="http://schemas.microsoft.com/office/powerpoint/2010/main" val="290216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1250"/>
                                        <p:tgtEl>
                                          <p:spTgt spid="13">
                                            <p:txEl>
                                              <p:pRg st="0" end="0"/>
                                            </p:txEl>
                                          </p:spTgt>
                                        </p:tgtEl>
                                      </p:cBhvr>
                                    </p:animEffect>
                                    <p:anim calcmode="lin" valueType="num">
                                      <p:cBhvr>
                                        <p:cTn id="8" dur="125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9" dur="125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If we are never free from anxiety in this life, How can we live our lives to the fullest and utilize the human birth gifted to us.</a:t>
            </a:r>
          </a:p>
          <a:p>
            <a:r>
              <a:rPr lang="en-US" dirty="0"/>
              <a:t>What is the source of anxiety and restlessness? What should we do to be happy and escape misery? </a:t>
            </a:r>
            <a:endParaRPr lang="en-US" dirty="0" smtClean="0"/>
          </a:p>
          <a:p>
            <a:endParaRPr lang="en-US" dirty="0" smtClean="0"/>
          </a:p>
          <a:p>
            <a:endParaRPr lang="en-US" dirty="0"/>
          </a:p>
          <a:p>
            <a:pPr marL="0" indent="0">
              <a:buNone/>
            </a:pPr>
            <a:r>
              <a:rPr lang="en-US" dirty="0" smtClean="0"/>
              <a:t>Practice for the week</a:t>
            </a:r>
          </a:p>
          <a:p>
            <a:pPr marL="0" indent="0">
              <a:buNone/>
            </a:pPr>
            <a:r>
              <a:rPr lang="en-US" dirty="0" smtClean="0"/>
              <a:t>Give the problem the attention it deserves and keep calm. </a:t>
            </a:r>
          </a:p>
          <a:p>
            <a:endParaRPr lang="en-US" dirty="0"/>
          </a:p>
        </p:txBody>
      </p:sp>
    </p:spTree>
    <p:extLst>
      <p:ext uri="{BB962C8B-B14F-4D97-AF65-F5344CB8AC3E}">
        <p14:creationId xmlns:p14="http://schemas.microsoft.com/office/powerpoint/2010/main" val="1623226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Om Sai Ram</a:t>
            </a:r>
            <a:br>
              <a:rPr lang="en-US" dirty="0" smtClean="0"/>
            </a:br>
            <a:r>
              <a:rPr lang="en-US" dirty="0" smtClean="0"/>
              <a:t>Study </a:t>
            </a:r>
            <a:r>
              <a:rPr lang="en-US" dirty="0" smtClean="0"/>
              <a:t>Circle</a:t>
            </a:r>
            <a:endParaRPr lang="en-US" dirty="0"/>
          </a:p>
        </p:txBody>
      </p:sp>
      <p:pic>
        <p:nvPicPr>
          <p:cNvPr id="6" name="Picture 5"/>
          <p:cNvPicPr>
            <a:picLocks noChangeAspect="1"/>
          </p:cNvPicPr>
          <p:nvPr/>
        </p:nvPicPr>
        <p:blipFill>
          <a:blip r:embed="rId2"/>
          <a:stretch>
            <a:fillRect/>
          </a:stretch>
        </p:blipFill>
        <p:spPr>
          <a:xfrm>
            <a:off x="21771" y="0"/>
            <a:ext cx="9144000" cy="6858000"/>
          </a:xfrm>
          <a:prstGeom prst="rect">
            <a:avLst/>
          </a:prstGeom>
        </p:spPr>
      </p:pic>
      <p:sp>
        <p:nvSpPr>
          <p:cNvPr id="3" name="Subtitle 2"/>
          <p:cNvSpPr>
            <a:spLocks noGrp="1"/>
          </p:cNvSpPr>
          <p:nvPr>
            <p:ph type="subTitle" idx="1"/>
          </p:nvPr>
        </p:nvSpPr>
        <p:spPr>
          <a:xfrm>
            <a:off x="152400" y="4724400"/>
            <a:ext cx="8382000" cy="685800"/>
          </a:xfrm>
        </p:spPr>
        <p:txBody>
          <a:bodyPr>
            <a:normAutofit/>
          </a:bodyPr>
          <a:lstStyle/>
          <a:p>
            <a:r>
              <a:rPr lang="en-US" sz="3600" b="1" dirty="0" smtClean="0">
                <a:effectLst>
                  <a:outerShdw blurRad="38100" dist="38100" dir="2700000" algn="tl">
                    <a:srgbClr val="000000">
                      <a:alpha val="43137"/>
                    </a:srgbClr>
                  </a:outerShdw>
                </a:effectLst>
              </a:rPr>
              <a:t>Coping</a:t>
            </a:r>
            <a:r>
              <a:rPr lang="en-US" sz="3600" b="1" dirty="0" smtClean="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W</a:t>
            </a:r>
            <a:r>
              <a:rPr lang="en-US" sz="3600" b="1" dirty="0" smtClean="0">
                <a:effectLst>
                  <a:outerShdw blurRad="38100" dist="38100" dir="2700000" algn="tl">
                    <a:srgbClr val="000000">
                      <a:alpha val="43137"/>
                    </a:srgbClr>
                  </a:outerShdw>
                </a:effectLst>
              </a:rPr>
              <a:t>ith Mental Worries &amp; Anxieties</a:t>
            </a:r>
            <a:r>
              <a:rPr lang="en-US" sz="3600" b="1" dirty="0" smtClean="0"/>
              <a:t> </a:t>
            </a:r>
            <a:endParaRPr lang="en-US" sz="3600" b="1" dirty="0"/>
          </a:p>
        </p:txBody>
      </p:sp>
    </p:spTree>
    <p:extLst>
      <p:ext uri="{BB962C8B-B14F-4D97-AF65-F5344CB8AC3E}">
        <p14:creationId xmlns:p14="http://schemas.microsoft.com/office/powerpoint/2010/main" val="131680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anim calcmode="lin" valueType="num">
                                      <p:cBhvr>
                                        <p:cTn id="8" dur="1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5" name="Title 1"/>
          <p:cNvSpPr>
            <a:spLocks noGrp="1"/>
          </p:cNvSpPr>
          <p:nvPr>
            <p:ph type="title"/>
          </p:nvPr>
        </p:nvSpPr>
        <p:spPr>
          <a:xfrm>
            <a:off x="457200" y="2667000"/>
            <a:ext cx="8229600" cy="487362"/>
          </a:xfrm>
        </p:spPr>
        <p:txBody>
          <a:bodyPr vert="horz" lIns="91440" tIns="45720" rIns="91440" bIns="45720" rtlCol="0">
            <a:normAutofit fontScale="90000"/>
          </a:bodyPr>
          <a:lstStyle/>
          <a:p>
            <a:pPr>
              <a:spcBef>
                <a:spcPct val="20000"/>
              </a:spcBef>
              <a:buFont typeface="Arial" panose="020B0604020202020204" pitchFamily="34" charset="0"/>
            </a:pPr>
            <a:r>
              <a:rPr lang="en-US" sz="3600" b="1" dirty="0">
                <a:effectLst>
                  <a:outerShdw blurRad="38100" dist="38100" dir="2700000" algn="tl">
                    <a:srgbClr val="000000">
                      <a:alpha val="43137"/>
                    </a:srgbClr>
                  </a:outerShdw>
                </a:effectLst>
                <a:latin typeface="+mn-lt"/>
                <a:ea typeface="+mn-ea"/>
                <a:cs typeface="+mn-cs"/>
              </a:rPr>
              <a:t>I am not the expert, Swami is…</a:t>
            </a:r>
          </a:p>
        </p:txBody>
      </p:sp>
    </p:spTree>
    <p:extLst>
      <p:ext uri="{BB962C8B-B14F-4D97-AF65-F5344CB8AC3E}">
        <p14:creationId xmlns:p14="http://schemas.microsoft.com/office/powerpoint/2010/main" val="132310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3" name="Rectangle 2"/>
          <p:cNvSpPr/>
          <p:nvPr/>
        </p:nvSpPr>
        <p:spPr>
          <a:xfrm>
            <a:off x="21771" y="1295400"/>
            <a:ext cx="9122229" cy="3200876"/>
          </a:xfrm>
          <a:prstGeom prst="rect">
            <a:avLst/>
          </a:prstGeom>
        </p:spPr>
        <p:txBody>
          <a:bodyPr wrap="square">
            <a:spAutoFit/>
          </a:bodyPr>
          <a:lstStyle/>
          <a:p>
            <a:r>
              <a:rPr lang="en-US" sz="2800" dirty="0">
                <a:latin typeface="proxima-nova"/>
              </a:rPr>
              <a:t>OH YES</a:t>
            </a:r>
            <a:r>
              <a:rPr lang="en-US" sz="2800" dirty="0" smtClean="0">
                <a:latin typeface="proxima-nova"/>
              </a:rPr>
              <a:t>, </a:t>
            </a:r>
          </a:p>
          <a:p>
            <a:endParaRPr lang="en-US" sz="2800" dirty="0" smtClean="0">
              <a:latin typeface="proxima-nova"/>
            </a:endParaRPr>
          </a:p>
          <a:p>
            <a:r>
              <a:rPr lang="en-US" sz="2000" dirty="0" smtClean="0">
                <a:latin typeface="proxima-nova"/>
              </a:rPr>
              <a:t>there </a:t>
            </a:r>
            <a:r>
              <a:rPr lang="en-US" sz="2000" dirty="0">
                <a:latin typeface="proxima-nova"/>
              </a:rPr>
              <a:t>is an equation for </a:t>
            </a:r>
            <a:r>
              <a:rPr lang="en-US" sz="2000" dirty="0" smtClean="0">
                <a:latin typeface="proxima-nova"/>
              </a:rPr>
              <a:t>anxiety </a:t>
            </a:r>
            <a:r>
              <a:rPr lang="en-US" sz="2000" dirty="0"/>
              <a:t>and </a:t>
            </a:r>
            <a:r>
              <a:rPr lang="en-US" sz="2000" dirty="0" smtClean="0"/>
              <a:t>you </a:t>
            </a:r>
            <a:r>
              <a:rPr lang="en-US" sz="2000" dirty="0"/>
              <a:t>don’t have to be a mathematician to understand it</a:t>
            </a:r>
            <a:r>
              <a:rPr lang="en-US" sz="2000" dirty="0" smtClean="0"/>
              <a:t>.</a:t>
            </a:r>
          </a:p>
          <a:p>
            <a:endParaRPr lang="en-US" sz="2400" dirty="0"/>
          </a:p>
          <a:p>
            <a:endParaRPr lang="en-US" sz="2800" dirty="0" smtClean="0"/>
          </a:p>
          <a:p>
            <a:endParaRPr lang="en-US" dirty="0"/>
          </a:p>
          <a:p>
            <a:endParaRPr lang="en-US" dirty="0" smtClean="0"/>
          </a:p>
          <a:p>
            <a:endParaRPr lang="en-US" dirty="0"/>
          </a:p>
        </p:txBody>
      </p:sp>
      <p:sp>
        <p:nvSpPr>
          <p:cNvPr id="7" name="Subtitle 2"/>
          <p:cNvSpPr txBox="1">
            <a:spLocks/>
          </p:cNvSpPr>
          <p:nvPr/>
        </p:nvSpPr>
        <p:spPr>
          <a:xfrm>
            <a:off x="0" y="15240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The Anxiety Equation </a:t>
            </a:r>
            <a:r>
              <a:rPr lang="en-US" sz="2600" b="1" dirty="0" smtClean="0">
                <a:effectLst>
                  <a:outerShdw blurRad="38100" dist="38100" dir="2700000" algn="tl">
                    <a:srgbClr val="000000">
                      <a:alpha val="43137"/>
                    </a:srgbClr>
                  </a:outerShdw>
                </a:effectLst>
              </a:rPr>
              <a:t>?</a:t>
            </a:r>
            <a:r>
              <a:rPr lang="en-US" sz="3600" b="1" dirty="0" smtClean="0">
                <a:effectLst>
                  <a:outerShdw blurRad="38100" dist="38100" dir="2700000" algn="tl">
                    <a:srgbClr val="000000">
                      <a:alpha val="43137"/>
                    </a:srgbClr>
                  </a:outerShdw>
                </a:effectLst>
              </a:rPr>
              <a:t>?</a:t>
            </a:r>
            <a:r>
              <a:rPr lang="en-US" sz="3600" b="1" dirty="0" smtClean="0"/>
              <a:t> </a:t>
            </a:r>
            <a:endParaRPr lang="en-US" sz="3600" b="1" dirty="0"/>
          </a:p>
        </p:txBody>
      </p:sp>
      <p:sp>
        <p:nvSpPr>
          <p:cNvPr id="8" name="TextBox 7"/>
          <p:cNvSpPr txBox="1"/>
          <p:nvPr/>
        </p:nvSpPr>
        <p:spPr>
          <a:xfrm>
            <a:off x="2672442" y="3464949"/>
            <a:ext cx="3886200" cy="1496564"/>
          </a:xfrm>
          <a:prstGeom prst="rect">
            <a:avLst/>
          </a:prstGeom>
          <a:noFill/>
        </p:spPr>
        <p:txBody>
          <a:bodyPr wrap="square" rtlCol="0">
            <a:spAutoFit/>
          </a:bodyPr>
          <a:lstStyle/>
          <a:p>
            <a:pPr algn="ctr">
              <a:lnSpc>
                <a:spcPct val="107000"/>
              </a:lnSpc>
              <a:spcAft>
                <a:spcPts val="800"/>
              </a:spcAft>
            </a:pPr>
            <a:r>
              <a:rPr lang="en-US" dirty="0"/>
              <a:t>-</a:t>
            </a:r>
            <a:r>
              <a:rPr lang="en-US" sz="2000" dirty="0" err="1"/>
              <a:t>ve</a:t>
            </a:r>
            <a:r>
              <a:rPr lang="en-US" sz="2000" dirty="0"/>
              <a:t> Thinking</a:t>
            </a:r>
            <a:r>
              <a:rPr lang="en-US" sz="2000" dirty="0">
                <a:solidFill>
                  <a:srgbClr val="555555"/>
                </a:solidFill>
                <a:latin typeface="Georgia" panose="02040502050405020303" pitchFamily="18" charset="0"/>
                <a:ea typeface="Calibri" panose="020F0502020204030204" pitchFamily="34" charset="0"/>
                <a:cs typeface="Times New Roman" panose="02020603050405020304" pitchFamily="18" charset="0"/>
              </a:rPr>
              <a:t> </a:t>
            </a:r>
            <a:r>
              <a:rPr lang="en-US" sz="2000" dirty="0"/>
              <a:t>x </a:t>
            </a:r>
            <a:r>
              <a:rPr lang="en-US" sz="2800" dirty="0"/>
              <a:t>Time</a:t>
            </a:r>
            <a:r>
              <a:rPr lang="en-US" sz="2000" dirty="0"/>
              <a:t> </a:t>
            </a:r>
            <a:r>
              <a:rPr lang="en-US" dirty="0">
                <a:solidFill>
                  <a:srgbClr val="555555"/>
                </a:solidFill>
                <a:latin typeface="Georgia" panose="02040502050405020303" pitchFamily="18" charset="0"/>
                <a:ea typeface="Calibri" panose="020F0502020204030204" pitchFamily="34" charset="0"/>
                <a:cs typeface="Times New Roman" panose="02020603050405020304" pitchFamily="18" charset="0"/>
              </a:rPr>
              <a:t>=</a:t>
            </a:r>
            <a:r>
              <a:rPr lang="en-US" sz="2000" dirty="0"/>
              <a:t> </a:t>
            </a:r>
            <a:r>
              <a:rPr lang="en-US" sz="2800" dirty="0">
                <a:solidFill>
                  <a:srgbClr val="555555"/>
                </a:solidFill>
                <a:effectLst>
                  <a:outerShdw blurRad="38100" dist="38100" dir="2700000" algn="tl">
                    <a:srgbClr val="000000">
                      <a:alpha val="43137"/>
                    </a:srgbClr>
                  </a:outerShdw>
                </a:effectLst>
                <a:latin typeface="Georgia" panose="02040502050405020303" pitchFamily="18" charset="0"/>
                <a:ea typeface="Calibri" panose="020F0502020204030204" pitchFamily="34" charset="0"/>
                <a:cs typeface="Times New Roman" panose="02020603050405020304" pitchFamily="18" charset="0"/>
              </a:rPr>
              <a:t>Worry</a:t>
            </a:r>
            <a:endParaRPr lang="en-US"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000" dirty="0"/>
              <a:t>Worry</a:t>
            </a:r>
            <a:r>
              <a:rPr lang="en-US" sz="2400" dirty="0"/>
              <a:t> </a:t>
            </a:r>
            <a:r>
              <a:rPr lang="en-US" sz="2000" dirty="0"/>
              <a:t>x </a:t>
            </a:r>
            <a:r>
              <a:rPr lang="en-US" sz="2800" dirty="0"/>
              <a:t>Time</a:t>
            </a:r>
            <a:r>
              <a:rPr lang="en-US" dirty="0"/>
              <a:t> </a:t>
            </a:r>
            <a:r>
              <a:rPr lang="en-US" dirty="0">
                <a:solidFill>
                  <a:srgbClr val="555555"/>
                </a:solidFill>
                <a:latin typeface="Georgia" panose="02040502050405020303" pitchFamily="18" charset="0"/>
                <a:ea typeface="Calibri" panose="020F0502020204030204" pitchFamily="34" charset="0"/>
                <a:cs typeface="Times New Roman" panose="02020603050405020304" pitchFamily="18" charset="0"/>
              </a:rPr>
              <a:t>= </a:t>
            </a:r>
            <a:r>
              <a:rPr lang="en-US" sz="2800" b="1" dirty="0">
                <a:solidFill>
                  <a:srgbClr val="555555"/>
                </a:solidFill>
                <a:effectLst>
                  <a:outerShdw blurRad="38100" dist="38100" dir="2700000" algn="tl">
                    <a:srgbClr val="000000">
                      <a:alpha val="43137"/>
                    </a:srgbClr>
                  </a:outerShdw>
                </a:effectLst>
                <a:latin typeface="Georgia" panose="02040502050405020303" pitchFamily="18" charset="0"/>
                <a:ea typeface="Calibri" panose="020F0502020204030204" pitchFamily="34" charset="0"/>
                <a:cs typeface="Times New Roman" panose="02020603050405020304" pitchFamily="18" charset="0"/>
              </a:rPr>
              <a:t>Anxiety</a:t>
            </a:r>
          </a:p>
          <a:p>
            <a:endParaRPr lang="en-US" dirty="0"/>
          </a:p>
        </p:txBody>
      </p:sp>
    </p:spTree>
    <p:extLst>
      <p:ext uri="{BB962C8B-B14F-4D97-AF65-F5344CB8AC3E}">
        <p14:creationId xmlns:p14="http://schemas.microsoft.com/office/powerpoint/2010/main" val="77869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250"/>
                                        <p:tgtEl>
                                          <p:spTgt spid="7"/>
                                        </p:tgtEl>
                                      </p:cBhvr>
                                    </p:animEffect>
                                    <p:anim calcmode="lin" valueType="num">
                                      <p:cBhvr>
                                        <p:cTn id="8" dur="1250" fill="hold"/>
                                        <p:tgtEl>
                                          <p:spTgt spid="7"/>
                                        </p:tgtEl>
                                        <p:attrNameLst>
                                          <p:attrName>ppt_x</p:attrName>
                                        </p:attrNameLst>
                                      </p:cBhvr>
                                      <p:tavLst>
                                        <p:tav tm="0">
                                          <p:val>
                                            <p:strVal val="#ppt_x"/>
                                          </p:val>
                                        </p:tav>
                                        <p:tav tm="100000">
                                          <p:val>
                                            <p:strVal val="#ppt_x"/>
                                          </p:val>
                                        </p:tav>
                                      </p:tavLst>
                                    </p:anim>
                                    <p:anim calcmode="lin" valueType="num">
                                      <p:cBhvr>
                                        <p:cTn id="9" dur="12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Subtitle 2"/>
          <p:cNvSpPr txBox="1">
            <a:spLocks/>
          </p:cNvSpPr>
          <p:nvPr/>
        </p:nvSpPr>
        <p:spPr>
          <a:xfrm>
            <a:off x="0" y="15240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What is Worry </a:t>
            </a:r>
            <a:r>
              <a:rPr lang="en-US" sz="2600" b="1" dirty="0" smtClean="0">
                <a:effectLst>
                  <a:outerShdw blurRad="38100" dist="38100" dir="2700000" algn="tl">
                    <a:srgbClr val="000000">
                      <a:alpha val="43137"/>
                    </a:srgbClr>
                  </a:outerShdw>
                </a:effectLst>
              </a:rPr>
              <a:t>?</a:t>
            </a:r>
            <a:r>
              <a:rPr lang="en-US" sz="3600" b="1" dirty="0" smtClean="0">
                <a:effectLst>
                  <a:outerShdw blurRad="38100" dist="38100" dir="2700000" algn="tl">
                    <a:srgbClr val="000000">
                      <a:alpha val="43137"/>
                    </a:srgbClr>
                  </a:outerShdw>
                </a:effectLst>
              </a:rPr>
              <a:t>?</a:t>
            </a:r>
            <a:r>
              <a:rPr lang="en-US" sz="3600" b="1" dirty="0" smtClean="0"/>
              <a:t> </a:t>
            </a:r>
            <a:endParaRPr lang="en-US" sz="3600" b="1" dirty="0"/>
          </a:p>
        </p:txBody>
      </p:sp>
      <p:pic>
        <p:nvPicPr>
          <p:cNvPr id="7" name="PfYpaBln9Jg"/>
          <p:cNvPicPr>
            <a:picLocks noRot="1" noChangeAspect="1"/>
          </p:cNvPicPr>
          <p:nvPr>
            <a:videoFile r:link="rId1"/>
          </p:nvPr>
        </p:nvPicPr>
        <p:blipFill>
          <a:blip r:embed="rId4"/>
          <a:stretch>
            <a:fillRect/>
          </a:stretch>
        </p:blipFill>
        <p:spPr>
          <a:xfrm>
            <a:off x="400569" y="910128"/>
            <a:ext cx="8667231" cy="5947872"/>
          </a:xfrm>
          <a:prstGeom prst="rect">
            <a:avLst/>
          </a:prstGeom>
        </p:spPr>
      </p:pic>
    </p:spTree>
    <p:extLst>
      <p:ext uri="{BB962C8B-B14F-4D97-AF65-F5344CB8AC3E}">
        <p14:creationId xmlns:p14="http://schemas.microsoft.com/office/powerpoint/2010/main" val="310239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250"/>
                                        <p:tgtEl>
                                          <p:spTgt spid="5">
                                            <p:txEl>
                                              <p:pRg st="0" end="0"/>
                                            </p:txEl>
                                          </p:spTgt>
                                        </p:tgtEl>
                                      </p:cBhvr>
                                    </p:animEffect>
                                    <p:anim calcmode="lin" valueType="num">
                                      <p:cBhvr>
                                        <p:cTn id="8" dur="125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25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0"/>
            <a:ext cx="9144001" cy="6858000"/>
          </a:xfrm>
          <a:prstGeom prst="rect">
            <a:avLst/>
          </a:prstGeom>
        </p:spPr>
      </p:pic>
      <p:sp>
        <p:nvSpPr>
          <p:cNvPr id="9" name="TextBox 8"/>
          <p:cNvSpPr txBox="1"/>
          <p:nvPr/>
        </p:nvSpPr>
        <p:spPr>
          <a:xfrm>
            <a:off x="4593771" y="804574"/>
            <a:ext cx="3886200" cy="584775"/>
          </a:xfrm>
          <a:prstGeom prst="rect">
            <a:avLst/>
          </a:prstGeom>
          <a:noFill/>
        </p:spPr>
        <p:txBody>
          <a:bodyPr wrap="square" rtlCol="0">
            <a:spAutoFit/>
          </a:bodyPr>
          <a:lstStyle/>
          <a:p>
            <a:r>
              <a:rPr lang="en-US" sz="3200" dirty="0">
                <a:solidFill>
                  <a:schemeClr val="accent4"/>
                </a:solidFill>
                <a:latin typeface="Harlow Solid Italic" panose="04030604020F02020D02" pitchFamily="82" charset="0"/>
              </a:rPr>
              <a:t> </a:t>
            </a:r>
            <a:r>
              <a:rPr lang="en-US" sz="3200" dirty="0" smtClean="0">
                <a:solidFill>
                  <a:schemeClr val="accent4"/>
                </a:solidFill>
                <a:latin typeface="Harlow Solid Italic" panose="04030604020F02020D02" pitchFamily="82" charset="0"/>
              </a:rPr>
              <a:t> </a:t>
            </a:r>
            <a:endParaRPr lang="en-US" sz="3200" dirty="0">
              <a:solidFill>
                <a:schemeClr val="accent4"/>
              </a:solidFill>
            </a:endParaRPr>
          </a:p>
        </p:txBody>
      </p:sp>
      <p:sp>
        <p:nvSpPr>
          <p:cNvPr id="10" name="Subtitle 2"/>
          <p:cNvSpPr txBox="1">
            <a:spLocks/>
          </p:cNvSpPr>
          <p:nvPr/>
        </p:nvSpPr>
        <p:spPr>
          <a:xfrm>
            <a:off x="0" y="15240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Let’s converse (</a:t>
            </a:r>
            <a:r>
              <a:rPr lang="en-US" sz="3600" b="1" i="1" dirty="0" smtClean="0"/>
              <a:t>Etiquettes - Ladies first</a:t>
            </a:r>
            <a:r>
              <a:rPr lang="en-US" sz="3600" b="1" dirty="0" smtClean="0">
                <a:effectLst>
                  <a:outerShdw blurRad="38100" dist="38100" dir="2700000" algn="tl">
                    <a:srgbClr val="000000">
                      <a:alpha val="43137"/>
                    </a:srgbClr>
                  </a:outerShdw>
                </a:effectLst>
              </a:rPr>
              <a:t>)</a:t>
            </a:r>
            <a:r>
              <a:rPr lang="en-US" sz="3600" b="1" dirty="0" smtClean="0"/>
              <a:t> </a:t>
            </a:r>
            <a:endParaRPr lang="en-US" sz="3600" b="1" dirty="0"/>
          </a:p>
        </p:txBody>
      </p:sp>
      <p:sp>
        <p:nvSpPr>
          <p:cNvPr id="3" name="Rectangle 2"/>
          <p:cNvSpPr/>
          <p:nvPr/>
        </p:nvSpPr>
        <p:spPr>
          <a:xfrm>
            <a:off x="152400" y="838200"/>
            <a:ext cx="8839200" cy="6124754"/>
          </a:xfrm>
          <a:prstGeom prst="rect">
            <a:avLst/>
          </a:prstGeom>
          <a:effectLst>
            <a:innerShdw blurRad="63500" dist="50800" dir="16200000">
              <a:prstClr val="black">
                <a:alpha val="50000"/>
              </a:prstClr>
            </a:innerShdw>
          </a:effectLst>
        </p:spPr>
        <p:txBody>
          <a:bodyPr wrap="square">
            <a:spAutoFit/>
          </a:bodyPr>
          <a:lstStyle/>
          <a:p>
            <a:r>
              <a:rPr lang="en-US" sz="2400" b="1" dirty="0"/>
              <a:t>Devotee</a:t>
            </a:r>
          </a:p>
          <a:p>
            <a:r>
              <a:rPr lang="en-US" sz="2800" dirty="0" smtClean="0"/>
              <a:t>“I </a:t>
            </a:r>
            <a:r>
              <a:rPr lang="en-US" sz="2800" dirty="0"/>
              <a:t>am </a:t>
            </a:r>
            <a:r>
              <a:rPr lang="en-US" sz="2800" dirty="0" smtClean="0"/>
              <a:t>mentally restless</a:t>
            </a:r>
            <a:r>
              <a:rPr lang="en-US" sz="2800" dirty="0"/>
              <a:t>, Swami, because I yearn for rest and do not get </a:t>
            </a:r>
            <a:r>
              <a:rPr lang="en-US" sz="2800" dirty="0" smtClean="0"/>
              <a:t>it”.</a:t>
            </a:r>
          </a:p>
          <a:p>
            <a:endParaRPr lang="en-US" sz="2800" dirty="0"/>
          </a:p>
          <a:p>
            <a:r>
              <a:rPr lang="en-US" sz="2800" b="1" i="1" dirty="0"/>
              <a:t>Swami says</a:t>
            </a:r>
          </a:p>
          <a:p>
            <a:r>
              <a:rPr lang="en-US" sz="2800" dirty="0" smtClean="0"/>
              <a:t>“It </a:t>
            </a:r>
            <a:r>
              <a:rPr lang="en-US" sz="2800" dirty="0"/>
              <a:t>is your reaction to restlessness that is bad, not the restlessness itself. Restlessness is only the rise and fall of a wave on the ocean that you are. Nothing matters, so long as the depths are secure</a:t>
            </a:r>
            <a:r>
              <a:rPr lang="en-US" sz="2800" dirty="0" smtClean="0"/>
              <a:t>.</a:t>
            </a:r>
          </a:p>
          <a:p>
            <a:r>
              <a:rPr lang="en-US" sz="2800" dirty="0" smtClean="0"/>
              <a:t>Success </a:t>
            </a:r>
            <a:r>
              <a:rPr lang="en-US" sz="2800" dirty="0"/>
              <a:t>is not </a:t>
            </a:r>
            <a:r>
              <a:rPr lang="en-US" sz="2800" dirty="0" smtClean="0"/>
              <a:t>important &amp; </a:t>
            </a:r>
            <a:r>
              <a:rPr lang="en-US" sz="2800" dirty="0"/>
              <a:t>failure does not matter. The river of eternity is flowing ever into the ocean of the Supreme </a:t>
            </a:r>
            <a:r>
              <a:rPr lang="en-US" sz="2800" dirty="0" smtClean="0"/>
              <a:t>Will”.</a:t>
            </a:r>
          </a:p>
          <a:p>
            <a:endParaRPr lang="en-US" sz="2800" dirty="0" smtClean="0"/>
          </a:p>
          <a:p>
            <a:r>
              <a:rPr lang="en-US" sz="2800" dirty="0" smtClean="0"/>
              <a:t>Share a thought… </a:t>
            </a:r>
            <a:endParaRPr lang="en-US" sz="2800" dirty="0"/>
          </a:p>
        </p:txBody>
      </p:sp>
    </p:spTree>
    <p:extLst>
      <p:ext uri="{BB962C8B-B14F-4D97-AF65-F5344CB8AC3E}">
        <p14:creationId xmlns:p14="http://schemas.microsoft.com/office/powerpoint/2010/main" val="213488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anim calcmode="lin" valueType="num">
                                      <p:cBhvr>
                                        <p:cTn id="8" dur="1250" fill="hold"/>
                                        <p:tgtEl>
                                          <p:spTgt spid="10"/>
                                        </p:tgtEl>
                                        <p:attrNameLst>
                                          <p:attrName>ppt_x</p:attrName>
                                        </p:attrNameLst>
                                      </p:cBhvr>
                                      <p:tavLst>
                                        <p:tav tm="0">
                                          <p:val>
                                            <p:strVal val="#ppt_x"/>
                                          </p:val>
                                        </p:tav>
                                        <p:tav tm="100000">
                                          <p:val>
                                            <p:strVal val="#ppt_x"/>
                                          </p:val>
                                        </p:tav>
                                      </p:tavLst>
                                    </p:anim>
                                    <p:anim calcmode="lin" valueType="num">
                                      <p:cBhvr>
                                        <p:cTn id="9" dur="12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0"/>
            <a:ext cx="9144001" cy="6858000"/>
          </a:xfrm>
          <a:prstGeom prst="rect">
            <a:avLst/>
          </a:prstGeom>
        </p:spPr>
      </p:pic>
      <p:sp>
        <p:nvSpPr>
          <p:cNvPr id="9" name="TextBox 8"/>
          <p:cNvSpPr txBox="1"/>
          <p:nvPr/>
        </p:nvSpPr>
        <p:spPr>
          <a:xfrm>
            <a:off x="4593771" y="804574"/>
            <a:ext cx="3886200" cy="584775"/>
          </a:xfrm>
          <a:prstGeom prst="rect">
            <a:avLst/>
          </a:prstGeom>
          <a:noFill/>
        </p:spPr>
        <p:txBody>
          <a:bodyPr wrap="square" rtlCol="0">
            <a:spAutoFit/>
          </a:bodyPr>
          <a:lstStyle/>
          <a:p>
            <a:r>
              <a:rPr lang="en-US" sz="3200" dirty="0">
                <a:solidFill>
                  <a:schemeClr val="accent4"/>
                </a:solidFill>
                <a:latin typeface="Harlow Solid Italic" panose="04030604020F02020D02" pitchFamily="82" charset="0"/>
              </a:rPr>
              <a:t> </a:t>
            </a:r>
            <a:r>
              <a:rPr lang="en-US" sz="3200" dirty="0" smtClean="0">
                <a:solidFill>
                  <a:schemeClr val="accent4"/>
                </a:solidFill>
                <a:latin typeface="Harlow Solid Italic" panose="04030604020F02020D02" pitchFamily="82" charset="0"/>
              </a:rPr>
              <a:t> </a:t>
            </a:r>
            <a:endParaRPr lang="en-US" sz="3200" dirty="0">
              <a:solidFill>
                <a:schemeClr val="accent4"/>
              </a:solidFill>
            </a:endParaRPr>
          </a:p>
        </p:txBody>
      </p:sp>
      <p:sp>
        <p:nvSpPr>
          <p:cNvPr id="10" name="Subtitle 2"/>
          <p:cNvSpPr txBox="1">
            <a:spLocks/>
          </p:cNvSpPr>
          <p:nvPr/>
        </p:nvSpPr>
        <p:spPr>
          <a:xfrm>
            <a:off x="0" y="15240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Let’s converse </a:t>
            </a:r>
            <a:r>
              <a:rPr lang="en-US" sz="3600" b="1" dirty="0" smtClean="0"/>
              <a:t> </a:t>
            </a:r>
            <a:endParaRPr lang="en-US" sz="3600" b="1" dirty="0"/>
          </a:p>
        </p:txBody>
      </p:sp>
      <p:sp>
        <p:nvSpPr>
          <p:cNvPr id="3" name="Rectangle 2"/>
          <p:cNvSpPr/>
          <p:nvPr/>
        </p:nvSpPr>
        <p:spPr>
          <a:xfrm>
            <a:off x="152400" y="838200"/>
            <a:ext cx="8839200" cy="5693866"/>
          </a:xfrm>
          <a:prstGeom prst="rect">
            <a:avLst/>
          </a:prstGeom>
          <a:effectLst>
            <a:innerShdw blurRad="63500" dist="50800" dir="16200000">
              <a:prstClr val="black">
                <a:alpha val="50000"/>
              </a:prstClr>
            </a:innerShdw>
          </a:effectLst>
        </p:spPr>
        <p:txBody>
          <a:bodyPr wrap="square">
            <a:spAutoFit/>
          </a:bodyPr>
          <a:lstStyle/>
          <a:p>
            <a:r>
              <a:rPr lang="en-US" sz="2400" b="1" dirty="0" smtClean="0"/>
              <a:t>Devotee</a:t>
            </a:r>
          </a:p>
          <a:p>
            <a:r>
              <a:rPr lang="en-US" sz="2800" dirty="0" smtClean="0"/>
              <a:t>“Swami</a:t>
            </a:r>
            <a:r>
              <a:rPr lang="en-US" sz="2800" dirty="0"/>
              <a:t>! Sometimes I feel so sad that I am so strange, so different in habits from the rest of those that come to you for </a:t>
            </a:r>
            <a:r>
              <a:rPr lang="en-US" sz="2800" dirty="0" smtClean="0"/>
              <a:t>succor”. </a:t>
            </a:r>
            <a:r>
              <a:rPr lang="en-US" sz="1600" dirty="0" smtClean="0"/>
              <a:t>(succor: support)</a:t>
            </a:r>
            <a:endParaRPr lang="en-US" sz="1600" dirty="0"/>
          </a:p>
          <a:p>
            <a:endParaRPr lang="en-US" sz="2800" b="1" dirty="0" smtClean="0"/>
          </a:p>
          <a:p>
            <a:r>
              <a:rPr lang="en-US" sz="2800" b="1" i="1" dirty="0"/>
              <a:t>Swami says</a:t>
            </a:r>
          </a:p>
          <a:p>
            <a:r>
              <a:rPr lang="en-US" sz="2800" dirty="0" smtClean="0"/>
              <a:t>“If </a:t>
            </a:r>
            <a:r>
              <a:rPr lang="en-US" sz="2800" dirty="0"/>
              <a:t>your path contrasts entirely with those around you, believe that it is my will for you. </a:t>
            </a:r>
            <a:r>
              <a:rPr lang="en-US" sz="2800" dirty="0"/>
              <a:t>Every way is my way and ways seemingly indirect may be the most direct for some spiritual seekers. </a:t>
            </a:r>
            <a:r>
              <a:rPr lang="en-US" sz="2800" dirty="0"/>
              <a:t>For me there are no impossible cases, no incorrigible cases. </a:t>
            </a:r>
            <a:r>
              <a:rPr lang="en-US" sz="2800" dirty="0" smtClean="0"/>
              <a:t>Practice </a:t>
            </a:r>
            <a:r>
              <a:rPr lang="en-US" sz="2800" dirty="0" err="1" smtClean="0"/>
              <a:t>choicelessness</a:t>
            </a:r>
            <a:r>
              <a:rPr lang="en-US" sz="2800" dirty="0" smtClean="0"/>
              <a:t>, </a:t>
            </a:r>
            <a:r>
              <a:rPr lang="en-US" sz="2800" dirty="0"/>
              <a:t>as hitherto prescribed. </a:t>
            </a:r>
            <a:r>
              <a:rPr lang="en-US" sz="2800" dirty="0" err="1" smtClean="0"/>
              <a:t>Choicelessness</a:t>
            </a:r>
            <a:r>
              <a:rPr lang="en-US" sz="2800" dirty="0" smtClean="0"/>
              <a:t>, </a:t>
            </a:r>
            <a:r>
              <a:rPr lang="en-US" sz="2800" dirty="0"/>
              <a:t>is constant </a:t>
            </a:r>
            <a:r>
              <a:rPr lang="en-US" sz="2800" dirty="0" smtClean="0"/>
              <a:t>contentment”.</a:t>
            </a:r>
            <a:endParaRPr lang="en-US" sz="2800" dirty="0"/>
          </a:p>
          <a:p>
            <a:endParaRPr lang="en-US" sz="2800" dirty="0" smtClean="0"/>
          </a:p>
        </p:txBody>
      </p:sp>
    </p:spTree>
    <p:extLst>
      <p:ext uri="{BB962C8B-B14F-4D97-AF65-F5344CB8AC3E}">
        <p14:creationId xmlns:p14="http://schemas.microsoft.com/office/powerpoint/2010/main" val="2755382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0"/>
            <a:ext cx="9144001" cy="6858000"/>
          </a:xfrm>
          <a:prstGeom prst="rect">
            <a:avLst/>
          </a:prstGeom>
        </p:spPr>
      </p:pic>
      <p:sp>
        <p:nvSpPr>
          <p:cNvPr id="9" name="TextBox 8"/>
          <p:cNvSpPr txBox="1"/>
          <p:nvPr/>
        </p:nvSpPr>
        <p:spPr>
          <a:xfrm>
            <a:off x="4593771" y="804574"/>
            <a:ext cx="3886200" cy="584775"/>
          </a:xfrm>
          <a:prstGeom prst="rect">
            <a:avLst/>
          </a:prstGeom>
          <a:noFill/>
        </p:spPr>
        <p:txBody>
          <a:bodyPr wrap="square" rtlCol="0">
            <a:spAutoFit/>
          </a:bodyPr>
          <a:lstStyle/>
          <a:p>
            <a:r>
              <a:rPr lang="en-US" sz="3200" dirty="0">
                <a:solidFill>
                  <a:schemeClr val="accent4"/>
                </a:solidFill>
                <a:latin typeface="Harlow Solid Italic" panose="04030604020F02020D02" pitchFamily="82" charset="0"/>
              </a:rPr>
              <a:t> </a:t>
            </a:r>
            <a:r>
              <a:rPr lang="en-US" sz="3200" dirty="0" smtClean="0">
                <a:solidFill>
                  <a:schemeClr val="accent4"/>
                </a:solidFill>
                <a:latin typeface="Harlow Solid Italic" panose="04030604020F02020D02" pitchFamily="82" charset="0"/>
              </a:rPr>
              <a:t> </a:t>
            </a:r>
            <a:endParaRPr lang="en-US" sz="3200" dirty="0">
              <a:solidFill>
                <a:schemeClr val="accent4"/>
              </a:solidFill>
            </a:endParaRPr>
          </a:p>
        </p:txBody>
      </p:sp>
      <p:sp>
        <p:nvSpPr>
          <p:cNvPr id="10" name="Subtitle 2"/>
          <p:cNvSpPr txBox="1">
            <a:spLocks/>
          </p:cNvSpPr>
          <p:nvPr/>
        </p:nvSpPr>
        <p:spPr>
          <a:xfrm>
            <a:off x="0" y="15240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Let’s converse </a:t>
            </a:r>
            <a:endParaRPr lang="en-US" sz="3600" b="1" dirty="0"/>
          </a:p>
        </p:txBody>
      </p:sp>
      <p:sp>
        <p:nvSpPr>
          <p:cNvPr id="3" name="Rectangle 2"/>
          <p:cNvSpPr/>
          <p:nvPr/>
        </p:nvSpPr>
        <p:spPr>
          <a:xfrm>
            <a:off x="152400" y="990600"/>
            <a:ext cx="8839200" cy="5262979"/>
          </a:xfrm>
          <a:prstGeom prst="rect">
            <a:avLst/>
          </a:prstGeom>
          <a:effectLst>
            <a:innerShdw blurRad="63500" dist="50800" dir="16200000">
              <a:prstClr val="black">
                <a:alpha val="50000"/>
              </a:prstClr>
            </a:innerShdw>
          </a:effectLst>
        </p:spPr>
        <p:txBody>
          <a:bodyPr wrap="square">
            <a:spAutoFit/>
          </a:bodyPr>
          <a:lstStyle/>
          <a:p>
            <a:r>
              <a:rPr lang="en-US" sz="2400" b="1" dirty="0" smtClean="0"/>
              <a:t>Devotee</a:t>
            </a:r>
          </a:p>
          <a:p>
            <a:r>
              <a:rPr lang="en-US" sz="2800" dirty="0" smtClean="0"/>
              <a:t>“What </a:t>
            </a:r>
            <a:r>
              <a:rPr lang="en-US" sz="2800" dirty="0"/>
              <a:t>then is the proper reaction to the attractions of the </a:t>
            </a:r>
            <a:r>
              <a:rPr lang="en-US" sz="2800" dirty="0" smtClean="0"/>
              <a:t>world”?</a:t>
            </a:r>
          </a:p>
          <a:p>
            <a:endParaRPr lang="en-US" sz="2800" dirty="0"/>
          </a:p>
          <a:p>
            <a:r>
              <a:rPr lang="en-US" sz="2800" b="1" i="1" dirty="0"/>
              <a:t>Swami says</a:t>
            </a:r>
          </a:p>
          <a:p>
            <a:r>
              <a:rPr lang="en-US" sz="2800" dirty="0" smtClean="0"/>
              <a:t>Let </a:t>
            </a:r>
            <a:r>
              <a:rPr lang="en-US" sz="2800" dirty="0"/>
              <a:t>go. </a:t>
            </a:r>
            <a:r>
              <a:rPr lang="en-US" sz="2800" dirty="0"/>
              <a:t>Don't cling. Be still. Establish yourself in the homelessness of the mind; physical homelessness will not earn the victory. There are many spiritual aspirants still caught in the coils of greed, envy, pride and power seeking. They have not escaped from their homes. They have built prisons around themselves. </a:t>
            </a:r>
            <a:r>
              <a:rPr lang="en-US" sz="2800" dirty="0"/>
              <a:t>I describe homelessness of the mind as mind abiding nowhere</a:t>
            </a:r>
            <a:r>
              <a:rPr lang="en-US" sz="2800" dirty="0" smtClean="0"/>
              <a:t>.</a:t>
            </a:r>
            <a:endParaRPr lang="en-US" sz="2800" dirty="0"/>
          </a:p>
        </p:txBody>
      </p:sp>
    </p:spTree>
    <p:extLst>
      <p:ext uri="{BB962C8B-B14F-4D97-AF65-F5344CB8AC3E}">
        <p14:creationId xmlns:p14="http://schemas.microsoft.com/office/powerpoint/2010/main" val="291895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858000"/>
          </a:xfrm>
          <a:prstGeom prst="rect">
            <a:avLst/>
          </a:prstGeom>
        </p:spPr>
      </p:pic>
      <p:sp>
        <p:nvSpPr>
          <p:cNvPr id="5" name="Subtitle 2"/>
          <p:cNvSpPr txBox="1">
            <a:spLocks/>
          </p:cNvSpPr>
          <p:nvPr/>
        </p:nvSpPr>
        <p:spPr>
          <a:xfrm>
            <a:off x="0" y="152400"/>
            <a:ext cx="8382000" cy="533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600" b="1" dirty="0" smtClean="0">
                <a:effectLst>
                  <a:outerShdw blurRad="38100" dist="38100" dir="2700000" algn="tl">
                    <a:srgbClr val="000000">
                      <a:alpha val="43137"/>
                    </a:srgbClr>
                  </a:outerShdw>
                </a:effectLst>
              </a:rPr>
              <a:t>Let’s converse</a:t>
            </a:r>
            <a:r>
              <a:rPr lang="en-US" sz="3600" b="1" dirty="0" smtClean="0"/>
              <a:t> </a:t>
            </a:r>
            <a:endParaRPr lang="en-US" sz="3600" b="1" dirty="0"/>
          </a:p>
        </p:txBody>
      </p:sp>
      <p:sp>
        <p:nvSpPr>
          <p:cNvPr id="3" name="Rectangle 2"/>
          <p:cNvSpPr/>
          <p:nvPr/>
        </p:nvSpPr>
        <p:spPr>
          <a:xfrm>
            <a:off x="0" y="990600"/>
            <a:ext cx="8991600" cy="4893647"/>
          </a:xfrm>
          <a:prstGeom prst="rect">
            <a:avLst/>
          </a:prstGeom>
        </p:spPr>
        <p:txBody>
          <a:bodyPr wrap="square">
            <a:spAutoFit/>
          </a:bodyPr>
          <a:lstStyle/>
          <a:p>
            <a:r>
              <a:rPr lang="en-US" sz="2400" b="1" dirty="0" smtClean="0"/>
              <a:t>Devotee</a:t>
            </a:r>
          </a:p>
          <a:p>
            <a:r>
              <a:rPr lang="en-US" sz="2800" dirty="0" smtClean="0"/>
              <a:t>“I </a:t>
            </a:r>
            <a:r>
              <a:rPr lang="en-US" sz="2800" dirty="0"/>
              <a:t>find it difficult to hold my attention on form or </a:t>
            </a:r>
            <a:r>
              <a:rPr lang="en-US" sz="2800" dirty="0" smtClean="0"/>
              <a:t>word”.</a:t>
            </a:r>
          </a:p>
          <a:p>
            <a:endParaRPr lang="en-US" sz="2800" dirty="0"/>
          </a:p>
          <a:p>
            <a:r>
              <a:rPr lang="en-US" sz="2800" b="1" i="1" dirty="0"/>
              <a:t>Swami says</a:t>
            </a:r>
          </a:p>
          <a:p>
            <a:r>
              <a:rPr lang="en-US" sz="2800" dirty="0" smtClean="0"/>
              <a:t>“Because </a:t>
            </a:r>
            <a:r>
              <a:rPr lang="en-US" sz="2800" dirty="0"/>
              <a:t>when you try to meditate, the very trial invites the success-failure conflict onto the scene. </a:t>
            </a:r>
            <a:r>
              <a:rPr lang="en-US" sz="2800" dirty="0"/>
              <a:t>You say to yourself, it is good to meditate on this and not that, or to meditate on that is wrong or foolish. </a:t>
            </a:r>
            <a:r>
              <a:rPr lang="en-US" sz="2800" dirty="0" err="1"/>
              <a:t>Practise</a:t>
            </a:r>
            <a:r>
              <a:rPr lang="en-US" sz="2800" dirty="0"/>
              <a:t> </a:t>
            </a:r>
            <a:r>
              <a:rPr lang="en-US" sz="2800" dirty="0" err="1"/>
              <a:t>choicelessness</a:t>
            </a:r>
            <a:r>
              <a:rPr lang="en-US" sz="2800" dirty="0"/>
              <a:t>; no objective, no intention. Be yourself. Choose no particular form, for all are equally His. </a:t>
            </a:r>
            <a:r>
              <a:rPr lang="en-US" sz="2800" dirty="0"/>
              <a:t>Choose no particular word or sound, for all are </a:t>
            </a:r>
            <a:r>
              <a:rPr lang="en-US" sz="2800" dirty="0" smtClean="0"/>
              <a:t>His”.</a:t>
            </a:r>
            <a:endParaRPr lang="en-US" sz="2800" dirty="0"/>
          </a:p>
        </p:txBody>
      </p:sp>
    </p:spTree>
    <p:extLst>
      <p:ext uri="{BB962C8B-B14F-4D97-AF65-F5344CB8AC3E}">
        <p14:creationId xmlns:p14="http://schemas.microsoft.com/office/powerpoint/2010/main" val="140654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1964</TotalTime>
  <Words>1063</Words>
  <Application>Microsoft Office PowerPoint</Application>
  <PresentationFormat>On-screen Show (4:3)</PresentationFormat>
  <Paragraphs>82</Paragraphs>
  <Slides>15</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Georgia</vt:lpstr>
      <vt:lpstr>Harlow Solid Italic</vt:lpstr>
      <vt:lpstr>proxima-nova</vt:lpstr>
      <vt:lpstr>Times New Roman</vt:lpstr>
      <vt:lpstr>Office Theme</vt:lpstr>
      <vt:lpstr>3 x OMs… Study Circle &amp; Self Transformation</vt:lpstr>
      <vt:lpstr>Om Sai Ram Study Circle</vt:lpstr>
      <vt:lpstr>I am not the expert, Swami 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Pradeep</dc:creator>
  <cp:lastModifiedBy>Bhatia, Manav</cp:lastModifiedBy>
  <cp:revision>48</cp:revision>
  <dcterms:created xsi:type="dcterms:W3CDTF">2018-09-27T14:15:08Z</dcterms:created>
  <dcterms:modified xsi:type="dcterms:W3CDTF">2018-09-29T18:56:21Z</dcterms:modified>
</cp:coreProperties>
</file>