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9" r:id="rId5"/>
    <p:sldId id="258" r:id="rId6"/>
    <p:sldId id="262" r:id="rId7"/>
    <p:sldId id="260" r:id="rId8"/>
    <p:sldId id="261" r:id="rId9"/>
    <p:sldId id="265" r:id="rId10"/>
    <p:sldId id="263"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71" autoAdjust="0"/>
  </p:normalViewPr>
  <p:slideViewPr>
    <p:cSldViewPr showGuides="1">
      <p:cViewPr varScale="1">
        <p:scale>
          <a:sx n="66" d="100"/>
          <a:sy n="66" d="100"/>
        </p:scale>
        <p:origin x="-1410"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D00173-3B21-4D2F-AF27-8D6245F28C31}"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B4723-0CF6-4CD9-B1C2-4D6CBCFA52AE}" type="slidenum">
              <a:rPr lang="en-US" smtClean="0"/>
              <a:t>‹#›</a:t>
            </a:fld>
            <a:endParaRPr lang="en-US"/>
          </a:p>
        </p:txBody>
      </p:sp>
    </p:spTree>
    <p:extLst>
      <p:ext uri="{BB962C8B-B14F-4D97-AF65-F5344CB8AC3E}">
        <p14:creationId xmlns:p14="http://schemas.microsoft.com/office/powerpoint/2010/main" val="537989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D00173-3B21-4D2F-AF27-8D6245F28C31}"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B4723-0CF6-4CD9-B1C2-4D6CBCFA52AE}" type="slidenum">
              <a:rPr lang="en-US" smtClean="0"/>
              <a:t>‹#›</a:t>
            </a:fld>
            <a:endParaRPr lang="en-US"/>
          </a:p>
        </p:txBody>
      </p:sp>
    </p:spTree>
    <p:extLst>
      <p:ext uri="{BB962C8B-B14F-4D97-AF65-F5344CB8AC3E}">
        <p14:creationId xmlns:p14="http://schemas.microsoft.com/office/powerpoint/2010/main" val="2756206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D00173-3B21-4D2F-AF27-8D6245F28C31}"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B4723-0CF6-4CD9-B1C2-4D6CBCFA52AE}" type="slidenum">
              <a:rPr lang="en-US" smtClean="0"/>
              <a:t>‹#›</a:t>
            </a:fld>
            <a:endParaRPr lang="en-US"/>
          </a:p>
        </p:txBody>
      </p:sp>
    </p:spTree>
    <p:extLst>
      <p:ext uri="{BB962C8B-B14F-4D97-AF65-F5344CB8AC3E}">
        <p14:creationId xmlns:p14="http://schemas.microsoft.com/office/powerpoint/2010/main" val="3662593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D00173-3B21-4D2F-AF27-8D6245F28C31}"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B4723-0CF6-4CD9-B1C2-4D6CBCFA52AE}" type="slidenum">
              <a:rPr lang="en-US" smtClean="0"/>
              <a:t>‹#›</a:t>
            </a:fld>
            <a:endParaRPr lang="en-US"/>
          </a:p>
        </p:txBody>
      </p:sp>
    </p:spTree>
    <p:extLst>
      <p:ext uri="{BB962C8B-B14F-4D97-AF65-F5344CB8AC3E}">
        <p14:creationId xmlns:p14="http://schemas.microsoft.com/office/powerpoint/2010/main" val="441144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D00173-3B21-4D2F-AF27-8D6245F28C31}"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B4723-0CF6-4CD9-B1C2-4D6CBCFA52AE}" type="slidenum">
              <a:rPr lang="en-US" smtClean="0"/>
              <a:t>‹#›</a:t>
            </a:fld>
            <a:endParaRPr lang="en-US"/>
          </a:p>
        </p:txBody>
      </p:sp>
    </p:spTree>
    <p:extLst>
      <p:ext uri="{BB962C8B-B14F-4D97-AF65-F5344CB8AC3E}">
        <p14:creationId xmlns:p14="http://schemas.microsoft.com/office/powerpoint/2010/main" val="1962574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D00173-3B21-4D2F-AF27-8D6245F28C31}"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7B4723-0CF6-4CD9-B1C2-4D6CBCFA52AE}" type="slidenum">
              <a:rPr lang="en-US" smtClean="0"/>
              <a:t>‹#›</a:t>
            </a:fld>
            <a:endParaRPr lang="en-US"/>
          </a:p>
        </p:txBody>
      </p:sp>
    </p:spTree>
    <p:extLst>
      <p:ext uri="{BB962C8B-B14F-4D97-AF65-F5344CB8AC3E}">
        <p14:creationId xmlns:p14="http://schemas.microsoft.com/office/powerpoint/2010/main" val="2151370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D00173-3B21-4D2F-AF27-8D6245F28C31}" type="datetimeFigureOut">
              <a:rPr lang="en-US" smtClean="0"/>
              <a:t>9/29/2017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7B4723-0CF6-4CD9-B1C2-4D6CBCFA52AE}" type="slidenum">
              <a:rPr lang="en-US" smtClean="0"/>
              <a:t>‹#›</a:t>
            </a:fld>
            <a:endParaRPr lang="en-US"/>
          </a:p>
        </p:txBody>
      </p:sp>
    </p:spTree>
    <p:extLst>
      <p:ext uri="{BB962C8B-B14F-4D97-AF65-F5344CB8AC3E}">
        <p14:creationId xmlns:p14="http://schemas.microsoft.com/office/powerpoint/2010/main" val="282047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D00173-3B21-4D2F-AF27-8D6245F28C31}" type="datetimeFigureOut">
              <a:rPr lang="en-US" smtClean="0"/>
              <a:t>9/29/2017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7B4723-0CF6-4CD9-B1C2-4D6CBCFA52AE}" type="slidenum">
              <a:rPr lang="en-US" smtClean="0"/>
              <a:t>‹#›</a:t>
            </a:fld>
            <a:endParaRPr lang="en-US"/>
          </a:p>
        </p:txBody>
      </p:sp>
    </p:spTree>
    <p:extLst>
      <p:ext uri="{BB962C8B-B14F-4D97-AF65-F5344CB8AC3E}">
        <p14:creationId xmlns:p14="http://schemas.microsoft.com/office/powerpoint/2010/main" val="3300444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00173-3B21-4D2F-AF27-8D6245F28C31}" type="datetimeFigureOut">
              <a:rPr lang="en-US" smtClean="0"/>
              <a:t>9/29/2017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7B4723-0CF6-4CD9-B1C2-4D6CBCFA52AE}" type="slidenum">
              <a:rPr lang="en-US" smtClean="0"/>
              <a:t>‹#›</a:t>
            </a:fld>
            <a:endParaRPr lang="en-US"/>
          </a:p>
        </p:txBody>
      </p:sp>
    </p:spTree>
    <p:extLst>
      <p:ext uri="{BB962C8B-B14F-4D97-AF65-F5344CB8AC3E}">
        <p14:creationId xmlns:p14="http://schemas.microsoft.com/office/powerpoint/2010/main" val="1965312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D00173-3B21-4D2F-AF27-8D6245F28C31}"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7B4723-0CF6-4CD9-B1C2-4D6CBCFA52AE}" type="slidenum">
              <a:rPr lang="en-US" smtClean="0"/>
              <a:t>‹#›</a:t>
            </a:fld>
            <a:endParaRPr lang="en-US"/>
          </a:p>
        </p:txBody>
      </p:sp>
    </p:spTree>
    <p:extLst>
      <p:ext uri="{BB962C8B-B14F-4D97-AF65-F5344CB8AC3E}">
        <p14:creationId xmlns:p14="http://schemas.microsoft.com/office/powerpoint/2010/main" val="3757532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D00173-3B21-4D2F-AF27-8D6245F28C31}"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7B4723-0CF6-4CD9-B1C2-4D6CBCFA52AE}" type="slidenum">
              <a:rPr lang="en-US" smtClean="0"/>
              <a:t>‹#›</a:t>
            </a:fld>
            <a:endParaRPr lang="en-US"/>
          </a:p>
        </p:txBody>
      </p:sp>
    </p:spTree>
    <p:extLst>
      <p:ext uri="{BB962C8B-B14F-4D97-AF65-F5344CB8AC3E}">
        <p14:creationId xmlns:p14="http://schemas.microsoft.com/office/powerpoint/2010/main" val="2464913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D00173-3B21-4D2F-AF27-8D6245F28C31}" type="datetimeFigureOut">
              <a:rPr lang="en-US" smtClean="0"/>
              <a:t>9/29/2017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7B4723-0CF6-4CD9-B1C2-4D6CBCFA52AE}" type="slidenum">
              <a:rPr lang="en-US" smtClean="0"/>
              <a:t>‹#›</a:t>
            </a:fld>
            <a:endParaRPr lang="en-US"/>
          </a:p>
        </p:txBody>
      </p:sp>
    </p:spTree>
    <p:extLst>
      <p:ext uri="{BB962C8B-B14F-4D97-AF65-F5344CB8AC3E}">
        <p14:creationId xmlns:p14="http://schemas.microsoft.com/office/powerpoint/2010/main" val="2943632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Radio%20Sai%20Thuraday%20Darshan%20Part%2012-%20The%20Meaning%20of%20Navarathri.mp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Significance of </a:t>
            </a:r>
            <a:r>
              <a:rPr lang="en-US" dirty="0" err="1" smtClean="0"/>
              <a:t>Dasara</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610966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8839200" cy="6629400"/>
          </a:xfrm>
        </p:spPr>
        <p:txBody>
          <a:bodyPr>
            <a:noAutofit/>
          </a:bodyPr>
          <a:lstStyle/>
          <a:p>
            <a:pPr marL="0" indent="0">
              <a:lnSpc>
                <a:spcPct val="110000"/>
              </a:lnSpc>
              <a:buNone/>
            </a:pPr>
            <a:r>
              <a:rPr lang="en-US" sz="2200" b="1" dirty="0" smtClean="0">
                <a:solidFill>
                  <a:srgbClr val="002060"/>
                </a:solidFill>
                <a:effectLst>
                  <a:outerShdw blurRad="38100" dist="38100" dir="2700000" algn="tl">
                    <a:srgbClr val="000000">
                      <a:alpha val="43137"/>
                    </a:srgbClr>
                  </a:outerShdw>
                </a:effectLst>
              </a:rPr>
              <a:t>Navaratri signifies, worshipping nature and protecting all that is given to us. We should not waste or misuse things available in nature.</a:t>
            </a:r>
            <a:r>
              <a:rPr lang="en-US" sz="2200" dirty="0" smtClean="0"/>
              <a:t> What are the powers existing in nature? For example, there is this electric light. We are misusing it and thereby causing harm to the nation. Use the light to the extent you may require. Unnecessary usage of it leads to wastage of energy. Similarly, use water wisely and do not indulge in wastage. By wasting and using the water excessively and unnecessarily, we are wasting one of the five elements…Wasting water is equivalent to wasting Ganga itself.</a:t>
            </a:r>
          </a:p>
          <a:p>
            <a:pPr marL="0" indent="0">
              <a:lnSpc>
                <a:spcPct val="110000"/>
              </a:lnSpc>
              <a:buNone/>
            </a:pPr>
            <a:r>
              <a:rPr lang="en-US" sz="2200" dirty="0" smtClean="0"/>
              <a:t>The smoke depends upon the type of fire, the cloud depends upon the type of smoke, the rain depends upon the type of cloud, and the crop depends upon the type of rain. As is the crop, so is the food. As is the food, so is the intellect or </a:t>
            </a:r>
            <a:r>
              <a:rPr lang="en-US" sz="2200" dirty="0" err="1" smtClean="0"/>
              <a:t>Buddhi</a:t>
            </a:r>
            <a:r>
              <a:rPr lang="en-US" sz="2200" dirty="0" smtClean="0"/>
              <a:t>. So our </a:t>
            </a:r>
            <a:r>
              <a:rPr lang="en-US" sz="2200" b="1" dirty="0" smtClean="0">
                <a:solidFill>
                  <a:schemeClr val="accent6">
                    <a:lumMod val="50000"/>
                  </a:schemeClr>
                </a:solidFill>
                <a:effectLst>
                  <a:outerShdw blurRad="38100" dist="38100" dir="2700000" algn="tl">
                    <a:srgbClr val="000000">
                      <a:alpha val="43137"/>
                    </a:srgbClr>
                  </a:outerShdw>
                </a:effectLst>
              </a:rPr>
              <a:t>thoughts depend upon what we eat. Our food depends upon the rain. Rain instead depends upon the cloud. The cloud depends upon the type of air. That is the reason for asking all of you to do </a:t>
            </a:r>
            <a:r>
              <a:rPr lang="en-US" sz="2200" b="1" dirty="0" err="1" smtClean="0">
                <a:solidFill>
                  <a:schemeClr val="accent6">
                    <a:lumMod val="50000"/>
                  </a:schemeClr>
                </a:solidFill>
                <a:effectLst>
                  <a:outerShdw blurRad="38100" dist="38100" dir="2700000" algn="tl">
                    <a:srgbClr val="000000">
                      <a:alpha val="43137"/>
                    </a:srgbClr>
                  </a:outerShdw>
                </a:effectLst>
              </a:rPr>
              <a:t>Nagarsankirtan</a:t>
            </a:r>
            <a:r>
              <a:rPr lang="en-US" sz="2200" b="1" dirty="0" smtClean="0">
                <a:solidFill>
                  <a:schemeClr val="accent6">
                    <a:lumMod val="50000"/>
                  </a:schemeClr>
                </a:solidFill>
                <a:effectLst>
                  <a:outerShdw blurRad="38100" dist="38100" dir="2700000" algn="tl">
                    <a:srgbClr val="000000">
                      <a:alpha val="43137"/>
                    </a:srgbClr>
                  </a:outerShdw>
                </a:effectLst>
              </a:rPr>
              <a:t> and </a:t>
            </a:r>
            <a:r>
              <a:rPr lang="en-US" sz="2200" b="1" dirty="0" err="1" smtClean="0">
                <a:solidFill>
                  <a:schemeClr val="accent6">
                    <a:lumMod val="50000"/>
                  </a:schemeClr>
                </a:solidFill>
                <a:effectLst>
                  <a:outerShdw blurRad="38100" dist="38100" dir="2700000" algn="tl">
                    <a:srgbClr val="000000">
                      <a:alpha val="43137"/>
                    </a:srgbClr>
                  </a:outerShdw>
                </a:effectLst>
              </a:rPr>
              <a:t>Bhajan</a:t>
            </a:r>
            <a:r>
              <a:rPr lang="en-US" sz="2200" b="1" dirty="0" smtClean="0">
                <a:solidFill>
                  <a:schemeClr val="accent6">
                    <a:lumMod val="50000"/>
                  </a:schemeClr>
                </a:solidFill>
                <a:effectLst>
                  <a:outerShdw blurRad="38100" dist="38100" dir="2700000" algn="tl">
                    <a:srgbClr val="000000">
                      <a:alpha val="43137"/>
                    </a:srgbClr>
                  </a:outerShdw>
                </a:effectLst>
              </a:rPr>
              <a:t>. What is the significance behind this? When we chant the name of the lord, the good vibrations would spread around and clean up the atmosphere. – Divine Discourse On </a:t>
            </a:r>
            <a:r>
              <a:rPr lang="en-US" sz="2200" b="1" dirty="0" err="1" smtClean="0">
                <a:solidFill>
                  <a:schemeClr val="accent6">
                    <a:lumMod val="50000"/>
                  </a:schemeClr>
                </a:solidFill>
                <a:effectLst>
                  <a:outerShdw blurRad="38100" dist="38100" dir="2700000" algn="tl">
                    <a:srgbClr val="000000">
                      <a:alpha val="43137"/>
                    </a:srgbClr>
                  </a:outerShdw>
                </a:effectLst>
              </a:rPr>
              <a:t>Dasara</a:t>
            </a:r>
            <a:r>
              <a:rPr lang="en-US" sz="2200" b="1" dirty="0" smtClean="0">
                <a:solidFill>
                  <a:schemeClr val="accent6">
                    <a:lumMod val="50000"/>
                  </a:schemeClr>
                </a:solidFill>
                <a:effectLst>
                  <a:outerShdw blurRad="38100" dist="38100" dir="2700000" algn="tl">
                    <a:srgbClr val="000000">
                      <a:alpha val="43137"/>
                    </a:srgbClr>
                  </a:outerShdw>
                </a:effectLst>
              </a:rPr>
              <a:t> 1992 </a:t>
            </a:r>
            <a:endParaRPr lang="en-US" sz="2200" b="1" dirty="0">
              <a:solidFill>
                <a:schemeClr val="accent6">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342058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hlinkClick r:id="rId2" action="ppaction://hlinkfile"/>
              </a:rPr>
              <a:t>Significance Of </a:t>
            </a:r>
            <a:r>
              <a:rPr lang="en-US" dirty="0" err="1" smtClean="0">
                <a:hlinkClick r:id="rId2" action="ppaction://hlinkfile"/>
              </a:rPr>
              <a:t>Dasara</a:t>
            </a:r>
            <a:endParaRPr lang="en-US" dirty="0"/>
          </a:p>
        </p:txBody>
      </p:sp>
    </p:spTree>
    <p:extLst>
      <p:ext uri="{BB962C8B-B14F-4D97-AF65-F5344CB8AC3E}">
        <p14:creationId xmlns:p14="http://schemas.microsoft.com/office/powerpoint/2010/main" val="16022527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1066800"/>
            <a:ext cx="8839200" cy="44537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76425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3000" y="147906"/>
            <a:ext cx="7086600" cy="6633894"/>
          </a:xfrm>
          <a:prstGeom prst="rect">
            <a:avLst/>
          </a:prstGeom>
        </p:spPr>
      </p:pic>
      <p:sp>
        <p:nvSpPr>
          <p:cNvPr id="5" name="TextBox 4"/>
          <p:cNvSpPr txBox="1"/>
          <p:nvPr/>
        </p:nvSpPr>
        <p:spPr>
          <a:xfrm>
            <a:off x="3657600" y="3048000"/>
            <a:ext cx="1905000" cy="923330"/>
          </a:xfrm>
          <a:prstGeom prst="rect">
            <a:avLst/>
          </a:prstGeom>
          <a:noFill/>
        </p:spPr>
        <p:txBody>
          <a:bodyPr wrap="square" rtlCol="0">
            <a:spAutoFit/>
          </a:bodyPr>
          <a:lstStyle/>
          <a:p>
            <a:pPr algn="ctr"/>
            <a:r>
              <a:rPr lang="en-US" b="1" dirty="0" smtClean="0">
                <a:latin typeface="Times New Roman" panose="02020603050405020304" pitchFamily="18" charset="0"/>
                <a:cs typeface="Times New Roman" panose="02020603050405020304" pitchFamily="18" charset="0"/>
              </a:rPr>
              <a:t>PURITY OF THOUGHT, WORD &amp; DEED</a:t>
            </a:r>
            <a:endParaRPr lang="en-US" b="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152400" y="5791200"/>
            <a:ext cx="2819400" cy="1015663"/>
          </a:xfrm>
          <a:prstGeom prst="rect">
            <a:avLst/>
          </a:prstGeom>
          <a:noFill/>
        </p:spPr>
        <p:txBody>
          <a:bodyPr wrap="square" rtlCol="0">
            <a:spAutoFit/>
          </a:bodyPr>
          <a:lstStyle/>
          <a:p>
            <a:r>
              <a:rPr lang="en-US" sz="2000" b="1" dirty="0" smtClean="0">
                <a:latin typeface="+mj-lt"/>
                <a:cs typeface="Times New Roman" panose="02020603050405020304" pitchFamily="18" charset="0"/>
              </a:rPr>
              <a:t>Tripura </a:t>
            </a:r>
            <a:r>
              <a:rPr lang="en-US" sz="2000" b="1" dirty="0" err="1" smtClean="0">
                <a:latin typeface="+mj-lt"/>
                <a:cs typeface="Times New Roman" panose="02020603050405020304" pitchFamily="18" charset="0"/>
              </a:rPr>
              <a:t>Sundari</a:t>
            </a:r>
            <a:r>
              <a:rPr lang="en-US" sz="2000" b="1" dirty="0" smtClean="0">
                <a:latin typeface="+mj-lt"/>
                <a:cs typeface="Times New Roman" panose="02020603050405020304" pitchFamily="18" charset="0"/>
              </a:rPr>
              <a:t> </a:t>
            </a:r>
            <a:r>
              <a:rPr lang="en-US" sz="2000" b="1" dirty="0" err="1" smtClean="0">
                <a:latin typeface="+mj-lt"/>
                <a:cs typeface="Times New Roman" panose="02020603050405020304" pitchFamily="18" charset="0"/>
              </a:rPr>
              <a:t>Maa</a:t>
            </a:r>
            <a:endParaRPr lang="en-US" sz="2000" b="1" dirty="0" smtClean="0">
              <a:latin typeface="+mj-lt"/>
              <a:cs typeface="Times New Roman" panose="02020603050405020304" pitchFamily="18" charset="0"/>
            </a:endParaRPr>
          </a:p>
          <a:p>
            <a:endParaRPr lang="en-US" sz="2000" b="1" dirty="0">
              <a:latin typeface="+mj-lt"/>
              <a:cs typeface="Times New Roman" panose="02020603050405020304" pitchFamily="18" charset="0"/>
            </a:endParaRPr>
          </a:p>
          <a:p>
            <a:r>
              <a:rPr lang="en-US" sz="2000" b="1" dirty="0" err="1" smtClean="0">
                <a:latin typeface="+mj-lt"/>
                <a:cs typeface="Times New Roman" panose="02020603050405020304" pitchFamily="18" charset="0"/>
              </a:rPr>
              <a:t>Tripurari</a:t>
            </a:r>
            <a:r>
              <a:rPr lang="en-US" sz="2000" b="1" dirty="0" smtClean="0">
                <a:latin typeface="+mj-lt"/>
                <a:cs typeface="Times New Roman" panose="02020603050405020304" pitchFamily="18" charset="0"/>
              </a:rPr>
              <a:t> Shiva </a:t>
            </a:r>
            <a:r>
              <a:rPr lang="en-US" sz="2000" b="1" dirty="0" err="1" smtClean="0">
                <a:latin typeface="+mj-lt"/>
                <a:cs typeface="Times New Roman" panose="02020603050405020304" pitchFamily="18" charset="0"/>
              </a:rPr>
              <a:t>Shankara</a:t>
            </a:r>
            <a:endParaRPr lang="en-US" sz="2000" b="1" dirty="0">
              <a:latin typeface="+mj-lt"/>
              <a:cs typeface="Times New Roman" panose="02020603050405020304" pitchFamily="18" charset="0"/>
            </a:endParaRPr>
          </a:p>
        </p:txBody>
      </p:sp>
    </p:spTree>
    <p:extLst>
      <p:ext uri="{BB962C8B-B14F-4D97-AF65-F5344CB8AC3E}">
        <p14:creationId xmlns:p14="http://schemas.microsoft.com/office/powerpoint/2010/main" val="16358638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839200" cy="6629400"/>
          </a:xfrm>
        </p:spPr>
        <p:txBody>
          <a:bodyPr>
            <a:noAutofit/>
          </a:bodyPr>
          <a:lstStyle/>
          <a:p>
            <a:pPr marL="0" indent="0">
              <a:lnSpc>
                <a:spcPct val="134000"/>
              </a:lnSpc>
              <a:buNone/>
            </a:pPr>
            <a:r>
              <a:rPr lang="en-US" sz="2550" dirty="0" smtClean="0"/>
              <a:t>Navratri means nine nights. Darkness is associated with night. What is this darkness? </a:t>
            </a:r>
            <a:r>
              <a:rPr lang="en-US" sz="2550" b="1" dirty="0" smtClean="0">
                <a:solidFill>
                  <a:srgbClr val="0070C0"/>
                </a:solidFill>
                <a:effectLst>
                  <a:outerShdw blurRad="38100" dist="38100" dir="2700000" algn="tl">
                    <a:srgbClr val="000000">
                      <a:alpha val="43137"/>
                    </a:srgbClr>
                  </a:outerShdw>
                </a:effectLst>
              </a:rPr>
              <a:t>It is the darkness of ignorance. The purpose of the Navratri celebrations is to enable you to win over darkness which has enveloped you.</a:t>
            </a:r>
            <a:r>
              <a:rPr lang="en-US" sz="2550" dirty="0" smtClean="0"/>
              <a:t> </a:t>
            </a:r>
          </a:p>
          <a:p>
            <a:pPr marL="0" indent="0">
              <a:lnSpc>
                <a:spcPct val="134000"/>
              </a:lnSpc>
              <a:buNone/>
            </a:pPr>
            <a:r>
              <a:rPr lang="en-US" sz="2550" b="1" dirty="0" smtClean="0">
                <a:solidFill>
                  <a:schemeClr val="accent6">
                    <a:lumMod val="50000"/>
                  </a:schemeClr>
                </a:solidFill>
                <a:effectLst>
                  <a:outerShdw blurRad="38100" dist="38100" dir="2700000" algn="tl">
                    <a:srgbClr val="000000">
                      <a:alpha val="43137"/>
                    </a:srgbClr>
                  </a:outerShdw>
                </a:effectLst>
              </a:rPr>
              <a:t>..Lakshmi, who is the embodiment of all prosperity, is represented by the heart. The mouth represents </a:t>
            </a:r>
            <a:r>
              <a:rPr lang="en-US" sz="2550" b="1" dirty="0" err="1" smtClean="0">
                <a:solidFill>
                  <a:schemeClr val="accent6">
                    <a:lumMod val="50000"/>
                  </a:schemeClr>
                </a:solidFill>
                <a:effectLst>
                  <a:outerShdw blurRad="38100" dist="38100" dir="2700000" algn="tl">
                    <a:srgbClr val="000000">
                      <a:alpha val="43137"/>
                    </a:srgbClr>
                  </a:outerShdw>
                </a:effectLst>
              </a:rPr>
              <a:t>Saraswati</a:t>
            </a:r>
            <a:r>
              <a:rPr lang="en-US" sz="2550" b="1" dirty="0" smtClean="0">
                <a:solidFill>
                  <a:schemeClr val="accent6">
                    <a:lumMod val="50000"/>
                  </a:schemeClr>
                </a:solidFill>
                <a:effectLst>
                  <a:outerShdw blurRad="38100" dist="38100" dir="2700000" algn="tl">
                    <a:srgbClr val="000000">
                      <a:alpha val="43137"/>
                    </a:srgbClr>
                  </a:outerShdw>
                </a:effectLst>
              </a:rPr>
              <a:t>. Purity in action is represented by </a:t>
            </a:r>
            <a:r>
              <a:rPr lang="en-US" sz="2550" b="1" dirty="0" err="1" smtClean="0">
                <a:solidFill>
                  <a:schemeClr val="accent6">
                    <a:lumMod val="50000"/>
                  </a:schemeClr>
                </a:solidFill>
                <a:effectLst>
                  <a:outerShdw blurRad="38100" dist="38100" dir="2700000" algn="tl">
                    <a:srgbClr val="000000">
                      <a:alpha val="43137"/>
                    </a:srgbClr>
                  </a:outerShdw>
                </a:effectLst>
              </a:rPr>
              <a:t>Durga</a:t>
            </a:r>
            <a:r>
              <a:rPr lang="en-US" sz="2550" b="1" dirty="0" smtClean="0">
                <a:solidFill>
                  <a:schemeClr val="accent6">
                    <a:lumMod val="50000"/>
                  </a:schemeClr>
                </a:solidFill>
                <a:effectLst>
                  <a:outerShdw blurRad="38100" dist="38100" dir="2700000" algn="tl">
                    <a:srgbClr val="000000">
                      <a:alpha val="43137"/>
                    </a:srgbClr>
                  </a:outerShdw>
                </a:effectLst>
              </a:rPr>
              <a:t>. </a:t>
            </a:r>
            <a:r>
              <a:rPr lang="en-US" sz="2550" b="1" dirty="0" smtClean="0">
                <a:solidFill>
                  <a:srgbClr val="002060"/>
                </a:solidFill>
                <a:effectLst>
                  <a:outerShdw blurRad="38100" dist="38100" dir="2700000" algn="tl">
                    <a:srgbClr val="000000">
                      <a:alpha val="43137"/>
                    </a:srgbClr>
                  </a:outerShdw>
                </a:effectLst>
              </a:rPr>
              <a:t>To secure the grace of the Lord, you must cultivate purity of the heart, purity in speech and purity in action. This triple purity is described in </a:t>
            </a:r>
            <a:r>
              <a:rPr lang="en-US" sz="2550" b="1" dirty="0" err="1" smtClean="0">
                <a:solidFill>
                  <a:srgbClr val="002060"/>
                </a:solidFill>
                <a:effectLst>
                  <a:outerShdw blurRad="38100" dist="38100" dir="2700000" algn="tl">
                    <a:srgbClr val="000000">
                      <a:alpha val="43137"/>
                    </a:srgbClr>
                  </a:outerShdw>
                </a:effectLst>
              </a:rPr>
              <a:t>Vedantic</a:t>
            </a:r>
            <a:r>
              <a:rPr lang="en-US" sz="2550" b="1" dirty="0" smtClean="0">
                <a:solidFill>
                  <a:srgbClr val="002060"/>
                </a:solidFill>
                <a:effectLst>
                  <a:outerShdw blurRad="38100" dist="38100" dir="2700000" algn="tl">
                    <a:srgbClr val="000000">
                      <a:alpha val="43137"/>
                    </a:srgbClr>
                  </a:outerShdw>
                </a:effectLst>
              </a:rPr>
              <a:t> parlance as ‘</a:t>
            </a:r>
            <a:r>
              <a:rPr lang="en-US" sz="2550" b="1" dirty="0" err="1" smtClean="0">
                <a:solidFill>
                  <a:srgbClr val="002060"/>
                </a:solidFill>
                <a:effectLst>
                  <a:outerShdw blurRad="38100" dist="38100" dir="2700000" algn="tl">
                    <a:srgbClr val="000000">
                      <a:alpha val="43137"/>
                    </a:srgbClr>
                  </a:outerShdw>
                </a:effectLst>
              </a:rPr>
              <a:t>TripuraSundari</a:t>
            </a:r>
            <a:r>
              <a:rPr lang="en-US" sz="2550" b="1" dirty="0" smtClean="0">
                <a:solidFill>
                  <a:srgbClr val="002060"/>
                </a:solidFill>
                <a:effectLst>
                  <a:outerShdw blurRad="38100" dist="38100" dir="2700000" algn="tl">
                    <a:srgbClr val="000000">
                      <a:alpha val="43137"/>
                    </a:srgbClr>
                  </a:outerShdw>
                </a:effectLst>
              </a:rPr>
              <a:t>’. Observe Navratri to get rid of the darkness within you, by cultivating the triple purity of thought, word and deed.</a:t>
            </a:r>
            <a:r>
              <a:rPr lang="en-US" sz="2550" dirty="0" smtClean="0"/>
              <a:t>  - Divine discourse 1992</a:t>
            </a:r>
            <a:endParaRPr lang="en-US" sz="2550" dirty="0"/>
          </a:p>
        </p:txBody>
      </p:sp>
    </p:spTree>
    <p:extLst>
      <p:ext uri="{BB962C8B-B14F-4D97-AF65-F5344CB8AC3E}">
        <p14:creationId xmlns:p14="http://schemas.microsoft.com/office/powerpoint/2010/main" val="12139271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6248400"/>
          </a:xfrm>
        </p:spPr>
        <p:txBody>
          <a:bodyPr>
            <a:normAutofit fontScale="92500"/>
          </a:bodyPr>
          <a:lstStyle/>
          <a:p>
            <a:pPr marL="0" indent="0">
              <a:lnSpc>
                <a:spcPct val="110000"/>
              </a:lnSpc>
              <a:buNone/>
            </a:pPr>
            <a:r>
              <a:rPr lang="en-US" dirty="0"/>
              <a:t>The term Devi represents the divine power that has taken the passionate (</a:t>
            </a:r>
            <a:r>
              <a:rPr lang="en-US" dirty="0" err="1"/>
              <a:t>raajasic</a:t>
            </a:r>
            <a:r>
              <a:rPr lang="en-US" dirty="0"/>
              <a:t>) form to suppress the forces of evil and protect the serene (</a:t>
            </a:r>
            <a:r>
              <a:rPr lang="en-US" dirty="0" err="1"/>
              <a:t>satvic</a:t>
            </a:r>
            <a:r>
              <a:rPr lang="en-US" dirty="0"/>
              <a:t>) qualities. When the forces of injustice, immorality, and untruth have grown to monstrous proportions and are indulging in a death-dance, when selfishness and self-interest are rampant, when men have lost all sense of kindness and compassion, the </a:t>
            </a:r>
            <a:r>
              <a:rPr lang="en-US" dirty="0" err="1"/>
              <a:t>Atmic</a:t>
            </a:r>
            <a:r>
              <a:rPr lang="en-US" dirty="0"/>
              <a:t> principle assumes the form of </a:t>
            </a:r>
            <a:r>
              <a:rPr lang="en-US" dirty="0" err="1"/>
              <a:t>Sakthi</a:t>
            </a:r>
            <a:r>
              <a:rPr lang="en-US" dirty="0"/>
              <a:t>, takes on the passionate (</a:t>
            </a:r>
            <a:r>
              <a:rPr lang="en-US" dirty="0" err="1"/>
              <a:t>rajasic</a:t>
            </a:r>
            <a:r>
              <a:rPr lang="en-US" dirty="0"/>
              <a:t>) quality, and seeks to destroy the evil elements. This is the inner meaning of the </a:t>
            </a:r>
            <a:r>
              <a:rPr lang="en-US" dirty="0" err="1"/>
              <a:t>Dasara</a:t>
            </a:r>
            <a:r>
              <a:rPr lang="en-US" dirty="0"/>
              <a:t> festival</a:t>
            </a:r>
            <a:r>
              <a:rPr lang="en-US" dirty="0" smtClean="0"/>
              <a:t>. -Divine Discourse 1988</a:t>
            </a:r>
          </a:p>
        </p:txBody>
      </p:sp>
    </p:spTree>
    <p:extLst>
      <p:ext uri="{BB962C8B-B14F-4D97-AF65-F5344CB8AC3E}">
        <p14:creationId xmlns:p14="http://schemas.microsoft.com/office/powerpoint/2010/main" val="16868417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make everyday an earth d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527" y="457200"/>
            <a:ext cx="8688946" cy="57835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04483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9100" y="1981200"/>
            <a:ext cx="8305800" cy="2743200"/>
          </a:xfrm>
        </p:spPr>
        <p:txBody>
          <a:bodyPr>
            <a:noAutofit/>
          </a:bodyPr>
          <a:lstStyle/>
          <a:p>
            <a:pPr marL="0" indent="0">
              <a:buNone/>
            </a:pPr>
            <a:r>
              <a:rPr lang="en-US" sz="4000" dirty="0" smtClean="0"/>
              <a:t>How </a:t>
            </a:r>
            <a:r>
              <a:rPr lang="en-US" sz="4000" dirty="0"/>
              <a:t>is the worship of nature related to the worship of the Divine Mothers? What is the relationship between the </a:t>
            </a:r>
            <a:r>
              <a:rPr lang="en-US" sz="4000" dirty="0" err="1"/>
              <a:t>Devis</a:t>
            </a:r>
            <a:r>
              <a:rPr lang="en-US" sz="4000" dirty="0"/>
              <a:t> and </a:t>
            </a:r>
            <a:r>
              <a:rPr lang="en-US" sz="4000" i="1" dirty="0" err="1"/>
              <a:t>Prakruti</a:t>
            </a:r>
            <a:r>
              <a:rPr lang="en-US" sz="4000" dirty="0" smtClean="0"/>
              <a:t>?</a:t>
            </a:r>
            <a:endParaRPr lang="en-US" sz="4000" dirty="0"/>
          </a:p>
        </p:txBody>
      </p:sp>
    </p:spTree>
    <p:extLst>
      <p:ext uri="{BB962C8B-B14F-4D97-AF65-F5344CB8AC3E}">
        <p14:creationId xmlns:p14="http://schemas.microsoft.com/office/powerpoint/2010/main" val="32408753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400800"/>
          </a:xfrm>
        </p:spPr>
        <p:txBody>
          <a:bodyPr>
            <a:normAutofit fontScale="92500" lnSpcReduction="20000"/>
          </a:bodyPr>
          <a:lstStyle/>
          <a:p>
            <a:pPr marL="0" indent="0">
              <a:lnSpc>
                <a:spcPct val="130000"/>
              </a:lnSpc>
              <a:buNone/>
            </a:pPr>
            <a:r>
              <a:rPr lang="en-US" i="1" dirty="0" err="1"/>
              <a:t>Prakruti</a:t>
            </a:r>
            <a:r>
              <a:rPr lang="en-US" dirty="0"/>
              <a:t> (Nature) is made up of the three qualities, </a:t>
            </a:r>
            <a:r>
              <a:rPr lang="en-US" i="1" dirty="0" err="1"/>
              <a:t>Satwa</a:t>
            </a:r>
            <a:r>
              <a:rPr lang="en-US" i="1" dirty="0"/>
              <a:t>, Rajas</a:t>
            </a:r>
            <a:r>
              <a:rPr lang="en-US" dirty="0"/>
              <a:t> and </a:t>
            </a:r>
            <a:r>
              <a:rPr lang="en-US" i="1" dirty="0" err="1"/>
              <a:t>Tamas</a:t>
            </a:r>
            <a:r>
              <a:rPr lang="en-US" dirty="0"/>
              <a:t>. </a:t>
            </a:r>
            <a:r>
              <a:rPr lang="en-US" b="1" dirty="0">
                <a:solidFill>
                  <a:srgbClr val="002060"/>
                </a:solidFill>
                <a:effectLst>
                  <a:outerShdw blurRad="38100" dist="38100" dir="2700000" algn="tl">
                    <a:srgbClr val="000000">
                      <a:alpha val="43137"/>
                    </a:srgbClr>
                  </a:outerShdw>
                </a:effectLst>
              </a:rPr>
              <a:t>Lakshmi represents the </a:t>
            </a:r>
            <a:r>
              <a:rPr lang="en-US" b="1" i="1" dirty="0" err="1">
                <a:solidFill>
                  <a:srgbClr val="002060"/>
                </a:solidFill>
                <a:effectLst>
                  <a:outerShdw blurRad="38100" dist="38100" dir="2700000" algn="tl">
                    <a:srgbClr val="000000">
                      <a:alpha val="43137"/>
                    </a:srgbClr>
                  </a:outerShdw>
                </a:effectLst>
              </a:rPr>
              <a:t>Satwa</a:t>
            </a:r>
            <a:r>
              <a:rPr lang="en-US" b="1" i="1" dirty="0">
                <a:solidFill>
                  <a:srgbClr val="002060"/>
                </a:solidFill>
                <a:effectLst>
                  <a:outerShdw blurRad="38100" dist="38100" dir="2700000" algn="tl">
                    <a:srgbClr val="000000">
                      <a:alpha val="43137"/>
                    </a:srgbClr>
                  </a:outerShdw>
                </a:effectLst>
              </a:rPr>
              <a:t> </a:t>
            </a:r>
            <a:r>
              <a:rPr lang="en-US" b="1" i="1" dirty="0" err="1">
                <a:solidFill>
                  <a:srgbClr val="002060"/>
                </a:solidFill>
                <a:effectLst>
                  <a:outerShdw blurRad="38100" dist="38100" dir="2700000" algn="tl">
                    <a:srgbClr val="000000">
                      <a:alpha val="43137"/>
                    </a:srgbClr>
                  </a:outerShdw>
                </a:effectLst>
              </a:rPr>
              <a:t>Guna</a:t>
            </a:r>
            <a:r>
              <a:rPr lang="en-US" b="1" dirty="0">
                <a:solidFill>
                  <a:srgbClr val="002060"/>
                </a:solidFill>
                <a:effectLst>
                  <a:outerShdw blurRad="38100" dist="38100" dir="2700000" algn="tl">
                    <a:srgbClr val="000000">
                      <a:alpha val="43137"/>
                    </a:srgbClr>
                  </a:outerShdw>
                </a:effectLst>
              </a:rPr>
              <a:t>. </a:t>
            </a:r>
            <a:r>
              <a:rPr lang="en-US" b="1" dirty="0" err="1">
                <a:solidFill>
                  <a:srgbClr val="002060"/>
                </a:solidFill>
                <a:effectLst>
                  <a:outerShdw blurRad="38100" dist="38100" dir="2700000" algn="tl">
                    <a:srgbClr val="000000">
                      <a:alpha val="43137"/>
                    </a:srgbClr>
                  </a:outerShdw>
                </a:effectLst>
              </a:rPr>
              <a:t>Saraswathi</a:t>
            </a:r>
            <a:r>
              <a:rPr lang="en-US" b="1" dirty="0">
                <a:solidFill>
                  <a:srgbClr val="002060"/>
                </a:solidFill>
                <a:effectLst>
                  <a:outerShdw blurRad="38100" dist="38100" dir="2700000" algn="tl">
                    <a:srgbClr val="000000">
                      <a:alpha val="43137"/>
                    </a:srgbClr>
                  </a:outerShdw>
                </a:effectLst>
              </a:rPr>
              <a:t> represents the </a:t>
            </a:r>
            <a:r>
              <a:rPr lang="en-US" b="1" i="1" dirty="0" err="1">
                <a:solidFill>
                  <a:srgbClr val="002060"/>
                </a:solidFill>
                <a:effectLst>
                  <a:outerShdw blurRad="38100" dist="38100" dir="2700000" algn="tl">
                    <a:srgbClr val="000000">
                      <a:alpha val="43137"/>
                    </a:srgbClr>
                  </a:outerShdw>
                </a:effectLst>
              </a:rPr>
              <a:t>Rajo</a:t>
            </a:r>
            <a:r>
              <a:rPr lang="en-US" b="1" i="1" dirty="0">
                <a:solidFill>
                  <a:srgbClr val="002060"/>
                </a:solidFill>
                <a:effectLst>
                  <a:outerShdw blurRad="38100" dist="38100" dir="2700000" algn="tl">
                    <a:srgbClr val="000000">
                      <a:alpha val="43137"/>
                    </a:srgbClr>
                  </a:outerShdw>
                </a:effectLst>
              </a:rPr>
              <a:t> </a:t>
            </a:r>
            <a:r>
              <a:rPr lang="en-US" b="1" i="1" dirty="0" err="1">
                <a:solidFill>
                  <a:srgbClr val="002060"/>
                </a:solidFill>
                <a:effectLst>
                  <a:outerShdw blurRad="38100" dist="38100" dir="2700000" algn="tl">
                    <a:srgbClr val="000000">
                      <a:alpha val="43137"/>
                    </a:srgbClr>
                  </a:outerShdw>
                </a:effectLst>
              </a:rPr>
              <a:t>Guna</a:t>
            </a:r>
            <a:r>
              <a:rPr lang="en-US" b="1" dirty="0">
                <a:solidFill>
                  <a:srgbClr val="002060"/>
                </a:solidFill>
                <a:effectLst>
                  <a:outerShdw blurRad="38100" dist="38100" dir="2700000" algn="tl">
                    <a:srgbClr val="000000">
                      <a:alpha val="43137"/>
                    </a:srgbClr>
                  </a:outerShdw>
                </a:effectLst>
              </a:rPr>
              <a:t> and Parvathi represents the </a:t>
            </a:r>
            <a:r>
              <a:rPr lang="en-US" b="1" i="1" dirty="0" err="1">
                <a:solidFill>
                  <a:srgbClr val="002060"/>
                </a:solidFill>
                <a:effectLst>
                  <a:outerShdw blurRad="38100" dist="38100" dir="2700000" algn="tl">
                    <a:srgbClr val="000000">
                      <a:alpha val="43137"/>
                    </a:srgbClr>
                  </a:outerShdw>
                </a:effectLst>
              </a:rPr>
              <a:t>Tamo</a:t>
            </a:r>
            <a:r>
              <a:rPr lang="en-US" b="1" i="1" dirty="0">
                <a:solidFill>
                  <a:srgbClr val="002060"/>
                </a:solidFill>
                <a:effectLst>
                  <a:outerShdw blurRad="38100" dist="38100" dir="2700000" algn="tl">
                    <a:srgbClr val="000000">
                      <a:alpha val="43137"/>
                    </a:srgbClr>
                  </a:outerShdw>
                </a:effectLst>
              </a:rPr>
              <a:t> </a:t>
            </a:r>
            <a:r>
              <a:rPr lang="en-US" b="1" i="1" dirty="0" err="1">
                <a:solidFill>
                  <a:srgbClr val="002060"/>
                </a:solidFill>
                <a:effectLst>
                  <a:outerShdw blurRad="38100" dist="38100" dir="2700000" algn="tl">
                    <a:srgbClr val="000000">
                      <a:alpha val="43137"/>
                    </a:srgbClr>
                  </a:outerShdw>
                </a:effectLst>
              </a:rPr>
              <a:t>Guna</a:t>
            </a:r>
            <a:r>
              <a:rPr lang="en-US" b="1" dirty="0">
                <a:solidFill>
                  <a:srgbClr val="002060"/>
                </a:solidFill>
                <a:effectLst>
                  <a:outerShdw blurRad="38100" dist="38100" dir="2700000" algn="tl">
                    <a:srgbClr val="000000">
                      <a:alpha val="43137"/>
                    </a:srgbClr>
                  </a:outerShdw>
                </a:effectLst>
              </a:rPr>
              <a:t>. </a:t>
            </a:r>
            <a:r>
              <a:rPr lang="en-US" dirty="0"/>
              <a:t>As </a:t>
            </a:r>
            <a:r>
              <a:rPr lang="en-US" i="1" dirty="0" err="1"/>
              <a:t>Prakruti</a:t>
            </a:r>
            <a:r>
              <a:rPr lang="en-US" dirty="0"/>
              <a:t> (Nature) is made up of these three qualities (</a:t>
            </a:r>
            <a:r>
              <a:rPr lang="en-US" i="1" dirty="0" err="1"/>
              <a:t>Satwa</a:t>
            </a:r>
            <a:r>
              <a:rPr lang="en-US" i="1" dirty="0"/>
              <a:t>, </a:t>
            </a:r>
            <a:r>
              <a:rPr lang="en-US" i="1" dirty="0" smtClean="0"/>
              <a:t>Rajas</a:t>
            </a:r>
            <a:r>
              <a:rPr lang="en-US" dirty="0"/>
              <a:t> and </a:t>
            </a:r>
            <a:r>
              <a:rPr lang="en-US" i="1" dirty="0" err="1"/>
              <a:t>Tamas</a:t>
            </a:r>
            <a:r>
              <a:rPr lang="en-US" dirty="0"/>
              <a:t>), to get control over Nature and to receive grace from Nature, man has been offering worship to </a:t>
            </a:r>
            <a:r>
              <a:rPr lang="en-US" dirty="0" err="1"/>
              <a:t>Durga</a:t>
            </a:r>
            <a:r>
              <a:rPr lang="en-US" dirty="0"/>
              <a:t>, Lakshmi and </a:t>
            </a:r>
            <a:r>
              <a:rPr lang="en-US" dirty="0" err="1"/>
              <a:t>Saraswathi</a:t>
            </a:r>
            <a:r>
              <a:rPr lang="en-US" dirty="0"/>
              <a:t>. </a:t>
            </a:r>
            <a:r>
              <a:rPr lang="en-US" b="1" dirty="0">
                <a:solidFill>
                  <a:schemeClr val="accent6">
                    <a:lumMod val="50000"/>
                  </a:schemeClr>
                </a:solidFill>
                <a:effectLst>
                  <a:outerShdw blurRad="38100" dist="38100" dir="2700000" algn="tl">
                    <a:srgbClr val="000000">
                      <a:alpha val="43137"/>
                    </a:srgbClr>
                  </a:outerShdw>
                </a:effectLst>
              </a:rPr>
              <a:t>These are not goddesses but deified symbols of the three qualities. This </a:t>
            </a:r>
            <a:r>
              <a:rPr lang="en-US" b="1" i="1" dirty="0" err="1">
                <a:solidFill>
                  <a:schemeClr val="accent6">
                    <a:lumMod val="50000"/>
                  </a:schemeClr>
                </a:solidFill>
                <a:effectLst>
                  <a:outerShdw blurRad="38100" dist="38100" dir="2700000" algn="tl">
                    <a:srgbClr val="000000">
                      <a:alpha val="43137"/>
                    </a:srgbClr>
                  </a:outerShdw>
                </a:effectLst>
              </a:rPr>
              <a:t>Prakruti</a:t>
            </a:r>
            <a:r>
              <a:rPr lang="en-US" b="1" dirty="0">
                <a:solidFill>
                  <a:schemeClr val="accent6">
                    <a:lumMod val="50000"/>
                  </a:schemeClr>
                </a:solidFill>
                <a:effectLst>
                  <a:outerShdw blurRad="38100" dist="38100" dir="2700000" algn="tl">
                    <a:srgbClr val="000000">
                      <a:alpha val="43137"/>
                    </a:srgbClr>
                  </a:outerShdw>
                </a:effectLst>
              </a:rPr>
              <a:t> is made of these three qualities, and the worship of this </a:t>
            </a:r>
            <a:r>
              <a:rPr lang="en-US" b="1" i="1" dirty="0" err="1">
                <a:solidFill>
                  <a:schemeClr val="accent6">
                    <a:lumMod val="50000"/>
                  </a:schemeClr>
                </a:solidFill>
                <a:effectLst>
                  <a:outerShdw blurRad="38100" dist="38100" dir="2700000" algn="tl">
                    <a:srgbClr val="000000">
                      <a:alpha val="43137"/>
                    </a:srgbClr>
                  </a:outerShdw>
                </a:effectLst>
              </a:rPr>
              <a:t>Prakruti</a:t>
            </a:r>
            <a:r>
              <a:rPr lang="en-US" b="1" dirty="0">
                <a:solidFill>
                  <a:schemeClr val="accent6">
                    <a:lumMod val="50000"/>
                  </a:schemeClr>
                </a:solidFill>
                <a:effectLst>
                  <a:outerShdw blurRad="38100" dist="38100" dir="2700000" algn="tl">
                    <a:srgbClr val="000000">
                      <a:alpha val="43137"/>
                    </a:srgbClr>
                  </a:outerShdw>
                </a:effectLst>
              </a:rPr>
              <a:t> is the very purpose of human life.</a:t>
            </a:r>
          </a:p>
        </p:txBody>
      </p:sp>
    </p:spTree>
    <p:extLst>
      <p:ext uri="{BB962C8B-B14F-4D97-AF65-F5344CB8AC3E}">
        <p14:creationId xmlns:p14="http://schemas.microsoft.com/office/powerpoint/2010/main" val="15644550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2819400"/>
          </a:xfrm>
        </p:spPr>
        <p:txBody>
          <a:bodyPr>
            <a:noAutofit/>
          </a:bodyPr>
          <a:lstStyle/>
          <a:p>
            <a:pPr marL="0" indent="0">
              <a:buNone/>
            </a:pPr>
            <a:r>
              <a:rPr lang="en-US" sz="4000" dirty="0" smtClean="0"/>
              <a:t>If the internal worship is to try and achieve purity in thought, word and deed, what is the external worship we must perform?</a:t>
            </a:r>
          </a:p>
        </p:txBody>
      </p:sp>
    </p:spTree>
    <p:extLst>
      <p:ext uri="{BB962C8B-B14F-4D97-AF65-F5344CB8AC3E}">
        <p14:creationId xmlns:p14="http://schemas.microsoft.com/office/powerpoint/2010/main" val="6538802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967</TotalTime>
  <Words>458</Words>
  <Application>Microsoft Office PowerPoint</Application>
  <PresentationFormat>On-screen Show (4:3)</PresentationFormat>
  <Paragraphs>14</Paragraphs>
  <Slides>11</Slides>
  <Notes>0</Notes>
  <HiddenSlides>1</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Significance of Dasara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Significance of Dasara</dc:title>
  <dc:creator>prashusai</dc:creator>
  <cp:lastModifiedBy>prashusai</cp:lastModifiedBy>
  <cp:revision>20</cp:revision>
  <dcterms:created xsi:type="dcterms:W3CDTF">2017-09-30T02:15:52Z</dcterms:created>
  <dcterms:modified xsi:type="dcterms:W3CDTF">2017-09-30T18:23:48Z</dcterms:modified>
</cp:coreProperties>
</file>