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82" r:id="rId2"/>
    <p:sldId id="281" r:id="rId3"/>
    <p:sldId id="277" r:id="rId4"/>
    <p:sldId id="278" r:id="rId5"/>
    <p:sldId id="259" r:id="rId6"/>
    <p:sldId id="260" r:id="rId7"/>
    <p:sldId id="261" r:id="rId8"/>
    <p:sldId id="279" r:id="rId9"/>
    <p:sldId id="280" r:id="rId10"/>
    <p:sldId id="264" r:id="rId11"/>
    <p:sldId id="265" r:id="rId12"/>
    <p:sldId id="268" r:id="rId13"/>
    <p:sldId id="269" r:id="rId14"/>
    <p:sldId id="275" r:id="rId15"/>
    <p:sldId id="276" r:id="rId16"/>
    <p:sldId id="283" r:id="rId17"/>
    <p:sldId id="284" r:id="rId18"/>
    <p:sldId id="285" r:id="rId19"/>
    <p:sldId id="286"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5" d="100"/>
          <a:sy n="65" d="100"/>
        </p:scale>
        <p:origin x="-1452"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188D6A5-3A89-476C-9FE7-BA236952D51F}" type="datetimeFigureOut">
              <a:rPr lang="en-US" smtClean="0"/>
              <a:t>7/28/2018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B707521-4746-4AE8-A902-BD2C488BF86F}" type="slidenum">
              <a:rPr lang="en-US" smtClean="0"/>
              <a:t>‹#›</a:t>
            </a:fld>
            <a:endParaRPr lang="en-US"/>
          </a:p>
        </p:txBody>
      </p:sp>
    </p:spTree>
    <p:extLst>
      <p:ext uri="{BB962C8B-B14F-4D97-AF65-F5344CB8AC3E}">
        <p14:creationId xmlns:p14="http://schemas.microsoft.com/office/powerpoint/2010/main" val="37488300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143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defTabSz="4572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defTabSz="4572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defTabSz="4572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defTabSz="4572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eaLnBrk="1" hangingPunct="1"/>
            <a:fld id="{9FC5FC05-6D85-4631-9E09-DBABB79E0A1C}" type="slidenum">
              <a:rPr lang="en-US" altLang="en-US" sz="1200" smtClean="0"/>
              <a:pPr eaLnBrk="1" hangingPunct="1"/>
              <a:t>1</a:t>
            </a:fld>
            <a:endParaRPr lang="en-US" altLang="en-US" sz="120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defTabSz="4572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defTabSz="4572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defTabSz="4572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defTabSz="4572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eaLnBrk="1" hangingPunct="1"/>
            <a:fld id="{CF5B0DF6-5E73-455E-8DE2-AF800B81AAB1}" type="slidenum">
              <a:rPr lang="en-US" altLang="en-US" sz="1200" smtClean="0"/>
              <a:pPr eaLnBrk="1" hangingPunct="1"/>
              <a:t>16</a:t>
            </a:fld>
            <a:endParaRPr lang="en-US" altLang="en-US" sz="120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184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defTabSz="4572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defTabSz="4572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defTabSz="4572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defTabSz="4572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eaLnBrk="1" hangingPunct="1"/>
            <a:fld id="{697812F3-08A3-4B17-9C5F-2DD41C8515E0}" type="slidenum">
              <a:rPr lang="en-US" altLang="en-US" sz="1200" smtClean="0"/>
              <a:pPr eaLnBrk="1" hangingPunct="1"/>
              <a:t>17</a:t>
            </a:fld>
            <a:endParaRPr lang="en-US" altLang="en-US" sz="120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194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defTabSz="4572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defTabSz="4572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defTabSz="4572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defTabSz="4572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eaLnBrk="1" hangingPunct="1"/>
            <a:fld id="{EAADC8B3-1465-48C5-8E9A-4C91C967D66E}" type="slidenum">
              <a:rPr lang="en-US" altLang="en-US" sz="1200" smtClean="0"/>
              <a:pPr eaLnBrk="1" hangingPunct="1"/>
              <a:t>18</a:t>
            </a:fld>
            <a:endParaRPr lang="en-US" altLang="en-US" sz="120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204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defTabSz="4572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defTabSz="4572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defTabSz="4572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defTabSz="4572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eaLnBrk="1" hangingPunct="1"/>
            <a:fld id="{A2E3A5ED-5ACA-40B0-954B-898F8C6C3A4D}" type="slidenum">
              <a:rPr lang="en-US" altLang="en-US" sz="1200" smtClean="0"/>
              <a:pPr eaLnBrk="1" hangingPunct="1"/>
              <a:t>19</a:t>
            </a:fld>
            <a:endParaRPr lang="en-US" altLang="en-US" sz="120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643E765-8CB3-44E3-8B8A-78B3450F7DC2}" type="datetimeFigureOut">
              <a:rPr lang="en-US" smtClean="0"/>
              <a:t>7/28/2018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4D04C9-998C-418D-B1C2-6C007C648521}" type="slidenum">
              <a:rPr lang="en-US" smtClean="0"/>
              <a:t>‹#›</a:t>
            </a:fld>
            <a:endParaRPr lang="en-US"/>
          </a:p>
        </p:txBody>
      </p:sp>
    </p:spTree>
    <p:extLst>
      <p:ext uri="{BB962C8B-B14F-4D97-AF65-F5344CB8AC3E}">
        <p14:creationId xmlns:p14="http://schemas.microsoft.com/office/powerpoint/2010/main" val="19579849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643E765-8CB3-44E3-8B8A-78B3450F7DC2}" type="datetimeFigureOut">
              <a:rPr lang="en-US" smtClean="0"/>
              <a:t>7/28/2018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4D04C9-998C-418D-B1C2-6C007C648521}" type="slidenum">
              <a:rPr lang="en-US" smtClean="0"/>
              <a:t>‹#›</a:t>
            </a:fld>
            <a:endParaRPr lang="en-US"/>
          </a:p>
        </p:txBody>
      </p:sp>
    </p:spTree>
    <p:extLst>
      <p:ext uri="{BB962C8B-B14F-4D97-AF65-F5344CB8AC3E}">
        <p14:creationId xmlns:p14="http://schemas.microsoft.com/office/powerpoint/2010/main" val="29128347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643E765-8CB3-44E3-8B8A-78B3450F7DC2}" type="datetimeFigureOut">
              <a:rPr lang="en-US" smtClean="0"/>
              <a:t>7/28/2018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4D04C9-998C-418D-B1C2-6C007C648521}" type="slidenum">
              <a:rPr lang="en-US" smtClean="0"/>
              <a:t>‹#›</a:t>
            </a:fld>
            <a:endParaRPr lang="en-US"/>
          </a:p>
        </p:txBody>
      </p:sp>
    </p:spTree>
    <p:extLst>
      <p:ext uri="{BB962C8B-B14F-4D97-AF65-F5344CB8AC3E}">
        <p14:creationId xmlns:p14="http://schemas.microsoft.com/office/powerpoint/2010/main" val="33756823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643E765-8CB3-44E3-8B8A-78B3450F7DC2}" type="datetimeFigureOut">
              <a:rPr lang="en-US" smtClean="0"/>
              <a:t>7/28/2018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4D04C9-998C-418D-B1C2-6C007C648521}" type="slidenum">
              <a:rPr lang="en-US" smtClean="0"/>
              <a:t>‹#›</a:t>
            </a:fld>
            <a:endParaRPr lang="en-US"/>
          </a:p>
        </p:txBody>
      </p:sp>
    </p:spTree>
    <p:extLst>
      <p:ext uri="{BB962C8B-B14F-4D97-AF65-F5344CB8AC3E}">
        <p14:creationId xmlns:p14="http://schemas.microsoft.com/office/powerpoint/2010/main" val="22189522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643E765-8CB3-44E3-8B8A-78B3450F7DC2}" type="datetimeFigureOut">
              <a:rPr lang="en-US" smtClean="0"/>
              <a:t>7/28/2018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4D04C9-998C-418D-B1C2-6C007C648521}" type="slidenum">
              <a:rPr lang="en-US" smtClean="0"/>
              <a:t>‹#›</a:t>
            </a:fld>
            <a:endParaRPr lang="en-US"/>
          </a:p>
        </p:txBody>
      </p:sp>
    </p:spTree>
    <p:extLst>
      <p:ext uri="{BB962C8B-B14F-4D97-AF65-F5344CB8AC3E}">
        <p14:creationId xmlns:p14="http://schemas.microsoft.com/office/powerpoint/2010/main" val="10904469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643E765-8CB3-44E3-8B8A-78B3450F7DC2}" type="datetimeFigureOut">
              <a:rPr lang="en-US" smtClean="0"/>
              <a:t>7/28/2018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4D04C9-998C-418D-B1C2-6C007C648521}" type="slidenum">
              <a:rPr lang="en-US" smtClean="0"/>
              <a:t>‹#›</a:t>
            </a:fld>
            <a:endParaRPr lang="en-US"/>
          </a:p>
        </p:txBody>
      </p:sp>
    </p:spTree>
    <p:extLst>
      <p:ext uri="{BB962C8B-B14F-4D97-AF65-F5344CB8AC3E}">
        <p14:creationId xmlns:p14="http://schemas.microsoft.com/office/powerpoint/2010/main" val="11743295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643E765-8CB3-44E3-8B8A-78B3450F7DC2}" type="datetimeFigureOut">
              <a:rPr lang="en-US" smtClean="0"/>
              <a:t>7/28/2018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64D04C9-998C-418D-B1C2-6C007C648521}" type="slidenum">
              <a:rPr lang="en-US" smtClean="0"/>
              <a:t>‹#›</a:t>
            </a:fld>
            <a:endParaRPr lang="en-US"/>
          </a:p>
        </p:txBody>
      </p:sp>
    </p:spTree>
    <p:extLst>
      <p:ext uri="{BB962C8B-B14F-4D97-AF65-F5344CB8AC3E}">
        <p14:creationId xmlns:p14="http://schemas.microsoft.com/office/powerpoint/2010/main" val="3410881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643E765-8CB3-44E3-8B8A-78B3450F7DC2}" type="datetimeFigureOut">
              <a:rPr lang="en-US" smtClean="0"/>
              <a:t>7/28/2018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64D04C9-998C-418D-B1C2-6C007C648521}" type="slidenum">
              <a:rPr lang="en-US" smtClean="0"/>
              <a:t>‹#›</a:t>
            </a:fld>
            <a:endParaRPr lang="en-US"/>
          </a:p>
        </p:txBody>
      </p:sp>
    </p:spTree>
    <p:extLst>
      <p:ext uri="{BB962C8B-B14F-4D97-AF65-F5344CB8AC3E}">
        <p14:creationId xmlns:p14="http://schemas.microsoft.com/office/powerpoint/2010/main" val="3993647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43E765-8CB3-44E3-8B8A-78B3450F7DC2}" type="datetimeFigureOut">
              <a:rPr lang="en-US" smtClean="0"/>
              <a:t>7/28/2018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64D04C9-998C-418D-B1C2-6C007C648521}" type="slidenum">
              <a:rPr lang="en-US" smtClean="0"/>
              <a:t>‹#›</a:t>
            </a:fld>
            <a:endParaRPr lang="en-US"/>
          </a:p>
        </p:txBody>
      </p:sp>
    </p:spTree>
    <p:extLst>
      <p:ext uri="{BB962C8B-B14F-4D97-AF65-F5344CB8AC3E}">
        <p14:creationId xmlns:p14="http://schemas.microsoft.com/office/powerpoint/2010/main" val="2806747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643E765-8CB3-44E3-8B8A-78B3450F7DC2}" type="datetimeFigureOut">
              <a:rPr lang="en-US" smtClean="0"/>
              <a:t>7/28/2018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4D04C9-998C-418D-B1C2-6C007C648521}" type="slidenum">
              <a:rPr lang="en-US" smtClean="0"/>
              <a:t>‹#›</a:t>
            </a:fld>
            <a:endParaRPr lang="en-US"/>
          </a:p>
        </p:txBody>
      </p:sp>
    </p:spTree>
    <p:extLst>
      <p:ext uri="{BB962C8B-B14F-4D97-AF65-F5344CB8AC3E}">
        <p14:creationId xmlns:p14="http://schemas.microsoft.com/office/powerpoint/2010/main" val="13875573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643E765-8CB3-44E3-8B8A-78B3450F7DC2}" type="datetimeFigureOut">
              <a:rPr lang="en-US" smtClean="0"/>
              <a:t>7/28/2018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4D04C9-998C-418D-B1C2-6C007C648521}" type="slidenum">
              <a:rPr lang="en-US" smtClean="0"/>
              <a:t>‹#›</a:t>
            </a:fld>
            <a:endParaRPr lang="en-US"/>
          </a:p>
        </p:txBody>
      </p:sp>
    </p:spTree>
    <p:extLst>
      <p:ext uri="{BB962C8B-B14F-4D97-AF65-F5344CB8AC3E}">
        <p14:creationId xmlns:p14="http://schemas.microsoft.com/office/powerpoint/2010/main" val="19471056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43E765-8CB3-44E3-8B8A-78B3450F7DC2}" type="datetimeFigureOut">
              <a:rPr lang="en-US" smtClean="0"/>
              <a:t>7/28/2018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4D04C9-998C-418D-B1C2-6C007C648521}" type="slidenum">
              <a:rPr lang="en-US" smtClean="0"/>
              <a:t>‹#›</a:t>
            </a:fld>
            <a:endParaRPr lang="en-US"/>
          </a:p>
        </p:txBody>
      </p:sp>
    </p:spTree>
    <p:extLst>
      <p:ext uri="{BB962C8B-B14F-4D97-AF65-F5344CB8AC3E}">
        <p14:creationId xmlns:p14="http://schemas.microsoft.com/office/powerpoint/2010/main" val="16611021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hyperlink" Target="Gurupoornima.mp4"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a:xfrm>
            <a:off x="574675" y="401638"/>
            <a:ext cx="8229600" cy="309562"/>
          </a:xfrm>
        </p:spPr>
        <p:txBody>
          <a:bodyPr>
            <a:normAutofit fontScale="90000"/>
          </a:bodyPr>
          <a:lstStyle/>
          <a:p>
            <a:r>
              <a:rPr lang="en-US" altLang="en-US" dirty="0" smtClean="0">
                <a:solidFill>
                  <a:srgbClr val="793905"/>
                </a:solidFill>
                <a:latin typeface="Apple Chancery" pitchFamily="-84" charset="0"/>
              </a:rPr>
              <a:t>Guru </a:t>
            </a:r>
            <a:r>
              <a:rPr lang="en-US" altLang="en-US" dirty="0" err="1" smtClean="0">
                <a:solidFill>
                  <a:srgbClr val="793905"/>
                </a:solidFill>
                <a:latin typeface="Apple Chancery" pitchFamily="-84" charset="0"/>
              </a:rPr>
              <a:t>Pournima</a:t>
            </a:r>
            <a:endParaRPr lang="en-US" altLang="en-US" dirty="0" smtClean="0">
              <a:solidFill>
                <a:srgbClr val="793905"/>
              </a:solidFill>
              <a:latin typeface="Apple Chancery" pitchFamily="-84" charset="0"/>
            </a:endParaRPr>
          </a:p>
        </p:txBody>
      </p:sp>
      <p:pic>
        <p:nvPicPr>
          <p:cNvPr id="4099" name="Picture 6" descr="http://t2.gstatic.com/images?q=tbn:ANd9GcSNejfRF-_JxCQSvDmo9uwXC8zic_t9E_OTJVUesqTvdJcZ_gIw"/>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3100" y="863600"/>
            <a:ext cx="7670800" cy="546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063130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52400"/>
            <a:ext cx="8534400" cy="6400800"/>
          </a:xfrm>
        </p:spPr>
        <p:txBody>
          <a:bodyPr>
            <a:normAutofit fontScale="70000" lnSpcReduction="20000"/>
          </a:bodyPr>
          <a:lstStyle/>
          <a:p>
            <a:pPr>
              <a:buFont typeface="Wingdings" panose="05000000000000000000" pitchFamily="2" charset="2"/>
              <a:buChar char="Ø"/>
            </a:pPr>
            <a:r>
              <a:rPr lang="en-US" dirty="0"/>
              <a:t>4. In His 1980 Divine Guru </a:t>
            </a:r>
            <a:r>
              <a:rPr lang="en-US" dirty="0" err="1"/>
              <a:t>Poornima</a:t>
            </a:r>
            <a:r>
              <a:rPr lang="en-US" dirty="0"/>
              <a:t> Discourse, Swami clarifies: “Some Gurus initiate the pupil into a </a:t>
            </a:r>
            <a:r>
              <a:rPr lang="en-US" dirty="0" err="1"/>
              <a:t>manthra</a:t>
            </a:r>
            <a:r>
              <a:rPr lang="en-US" dirty="0"/>
              <a:t> (mystic formula) and advise repetition of the same. But, they do not emphasize the innate Divine Reality of the pupil which they cannot ignore even for a moment, nor do they insist on the moral regeneration, so necessary for clarifying his inner faculties.</a:t>
            </a:r>
            <a:br>
              <a:rPr lang="en-US" dirty="0"/>
            </a:br>
            <a:r>
              <a:rPr lang="en-US" dirty="0"/>
              <a:t/>
            </a:r>
            <a:br>
              <a:rPr lang="en-US" dirty="0"/>
            </a:br>
            <a:r>
              <a:rPr lang="en-US" dirty="0"/>
              <a:t>The </a:t>
            </a:r>
            <a:r>
              <a:rPr lang="en-US" dirty="0" err="1"/>
              <a:t>manthra</a:t>
            </a:r>
            <a:r>
              <a:rPr lang="en-US" dirty="0"/>
              <a:t>-granting Guru is the </a:t>
            </a:r>
            <a:r>
              <a:rPr lang="en-US" dirty="0" err="1"/>
              <a:t>Dheeksha</a:t>
            </a:r>
            <a:r>
              <a:rPr lang="en-US" dirty="0"/>
              <a:t> Guru (initiating preceptor); the personality recasting Guru is the </a:t>
            </a:r>
            <a:r>
              <a:rPr lang="en-US" dirty="0" err="1"/>
              <a:t>Shiksha</a:t>
            </a:r>
            <a:r>
              <a:rPr lang="en-US" dirty="0"/>
              <a:t> Guru (guiding preceptor). It is this latter Guru that is reverentially praised in thousands of ways in the holy texts. He removes the faults in vision and destroys the darkness of ignorance. He reveals the </a:t>
            </a:r>
            <a:r>
              <a:rPr lang="en-US" dirty="0" err="1"/>
              <a:t>Aathma</a:t>
            </a:r>
            <a:r>
              <a:rPr lang="en-US" dirty="0"/>
              <a:t> to the individual and makes him free. Guru </a:t>
            </a:r>
            <a:r>
              <a:rPr lang="en-US" dirty="0" err="1"/>
              <a:t>Poornima</a:t>
            </a:r>
            <a:r>
              <a:rPr lang="en-US" dirty="0"/>
              <a:t> is dedicated to such Gurus.”</a:t>
            </a:r>
            <a:br>
              <a:rPr lang="en-US" dirty="0"/>
            </a:br>
            <a:r>
              <a:rPr lang="en-US" dirty="0"/>
              <a:t/>
            </a:r>
            <a:br>
              <a:rPr lang="en-US" dirty="0"/>
            </a:br>
            <a:r>
              <a:rPr lang="en-US" dirty="0"/>
              <a:t>Then, according to Swami, who is the Guru of the Gurus?</a:t>
            </a:r>
          </a:p>
          <a:p>
            <a:r>
              <a:rPr lang="en-US" dirty="0"/>
              <a:t> A. The </a:t>
            </a:r>
            <a:r>
              <a:rPr lang="en-US" dirty="0" err="1"/>
              <a:t>manthra</a:t>
            </a:r>
            <a:r>
              <a:rPr lang="en-US" dirty="0"/>
              <a:t> granting Guru. </a:t>
            </a:r>
            <a:br>
              <a:rPr lang="en-US" dirty="0"/>
            </a:br>
            <a:r>
              <a:rPr lang="en-US" dirty="0"/>
              <a:t> B. The God within. </a:t>
            </a:r>
            <a:br>
              <a:rPr lang="en-US" dirty="0"/>
            </a:br>
            <a:r>
              <a:rPr lang="en-US" dirty="0"/>
              <a:t> C. The Personality recasting Guru. </a:t>
            </a:r>
            <a:br>
              <a:rPr lang="en-US" dirty="0"/>
            </a:br>
            <a:r>
              <a:rPr lang="en-US" dirty="0"/>
              <a:t> D. The Wise preceptor.</a:t>
            </a:r>
          </a:p>
          <a:p>
            <a:endParaRPr lang="en-US" dirty="0"/>
          </a:p>
        </p:txBody>
      </p:sp>
    </p:spTree>
    <p:extLst>
      <p:ext uri="{BB962C8B-B14F-4D97-AF65-F5344CB8AC3E}">
        <p14:creationId xmlns:p14="http://schemas.microsoft.com/office/powerpoint/2010/main" val="13300714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305800" cy="6400800"/>
          </a:xfrm>
        </p:spPr>
        <p:txBody>
          <a:bodyPr>
            <a:normAutofit fontScale="77500" lnSpcReduction="20000"/>
          </a:bodyPr>
          <a:lstStyle/>
          <a:p>
            <a:r>
              <a:rPr lang="en-US" b="1" dirty="0"/>
              <a:t>Correct Answer : </a:t>
            </a:r>
            <a:r>
              <a:rPr lang="en-US" dirty="0"/>
              <a:t>B. The God within.</a:t>
            </a:r>
          </a:p>
          <a:p>
            <a:r>
              <a:rPr lang="en-US" dirty="0"/>
              <a:t>Swami reveals: “God, the God within, is the Guru of Gurus. His Grace can make the blind see, the lame walk and the dumb speak. By a mere touch, He can demolish the sins of the past and erect the basis for peace and joy. God can be adored, worshipped and even-imagined or pictured by man only in human form, so long as the consciousness as man persists, so long as man cannot escape from this necessity. How can he travel beyond his limits? He can visualize God only as man, with super-human or supra-human power, wisdom, love, compassion. He can never describe or delineate the formless, the </a:t>
            </a:r>
            <a:r>
              <a:rPr lang="en-US" dirty="0" err="1"/>
              <a:t>attributeless</a:t>
            </a:r>
            <a:r>
              <a:rPr lang="en-US" dirty="0"/>
              <a:t>, the </a:t>
            </a:r>
            <a:r>
              <a:rPr lang="en-US" dirty="0" err="1"/>
              <a:t>qualityless</a:t>
            </a:r>
            <a:r>
              <a:rPr lang="en-US" dirty="0"/>
              <a:t>. It is only by means of form and attribute that one can pray, adore, worship or feel the presence. And the form has to be human. Little minds with no faith may argue that God cannot come as Man but in fact God can be recognized only as Man by human. This explains the statement, "</a:t>
            </a:r>
            <a:r>
              <a:rPr lang="en-US" dirty="0" err="1"/>
              <a:t>Dhaivam</a:t>
            </a:r>
            <a:r>
              <a:rPr lang="en-US" dirty="0"/>
              <a:t> </a:t>
            </a:r>
            <a:r>
              <a:rPr lang="en-US" dirty="0" err="1"/>
              <a:t>maanusha</a:t>
            </a:r>
            <a:r>
              <a:rPr lang="en-US" dirty="0"/>
              <a:t> </a:t>
            </a:r>
            <a:r>
              <a:rPr lang="en-US" dirty="0" err="1"/>
              <a:t>ruupena</a:t>
            </a:r>
            <a:r>
              <a:rPr lang="en-US" dirty="0"/>
              <a:t>" - "God through human form," found in the scriptures.</a:t>
            </a:r>
          </a:p>
          <a:p>
            <a:endParaRPr lang="en-US" dirty="0"/>
          </a:p>
        </p:txBody>
      </p:sp>
    </p:spTree>
    <p:extLst>
      <p:ext uri="{BB962C8B-B14F-4D97-AF65-F5344CB8AC3E}">
        <p14:creationId xmlns:p14="http://schemas.microsoft.com/office/powerpoint/2010/main" val="15469219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382000" cy="5897563"/>
          </a:xfrm>
        </p:spPr>
        <p:txBody>
          <a:bodyPr>
            <a:normAutofit fontScale="85000" lnSpcReduction="20000"/>
          </a:bodyPr>
          <a:lstStyle/>
          <a:p>
            <a:pPr>
              <a:buFont typeface="Wingdings" panose="05000000000000000000" pitchFamily="2" charset="2"/>
              <a:buChar char="Ø"/>
            </a:pPr>
            <a:r>
              <a:rPr lang="en-US" dirty="0"/>
              <a:t>5</a:t>
            </a:r>
            <a:r>
              <a:rPr lang="en-US" dirty="0" smtClean="0"/>
              <a:t>. </a:t>
            </a:r>
            <a:r>
              <a:rPr lang="en-US" dirty="0"/>
              <a:t>Expanding on that Supreme Bliss, in His 1985, Divine Guru </a:t>
            </a:r>
            <a:r>
              <a:rPr lang="en-US" dirty="0" err="1"/>
              <a:t>Poornima</a:t>
            </a:r>
            <a:r>
              <a:rPr lang="en-US" dirty="0"/>
              <a:t> Discourse, Swami reveals to us the secret behind achieving that state of Supreme Bliss which a true Guru attains: “The real Guru is ever in the consciousness of </a:t>
            </a:r>
            <a:r>
              <a:rPr lang="en-US" dirty="0" err="1"/>
              <a:t>Brahmaananda</a:t>
            </a:r>
            <a:r>
              <a:rPr lang="en-US" dirty="0"/>
              <a:t> (</a:t>
            </a:r>
            <a:r>
              <a:rPr lang="en-US" dirty="0" err="1"/>
              <a:t>Supremest</a:t>
            </a:r>
            <a:r>
              <a:rPr lang="en-US" dirty="0"/>
              <a:t> Ananda). Such a one is the Guru to be sought. The world, the cosmos, every particle, is Ananda itself but being ever in it, with it, of it and for it, man is unable to be It, on account of the darkness that misleads him and deludes him.”</a:t>
            </a:r>
            <a:br>
              <a:rPr lang="en-US" dirty="0"/>
            </a:br>
            <a:r>
              <a:rPr lang="en-US" dirty="0"/>
              <a:t/>
            </a:r>
            <a:br>
              <a:rPr lang="en-US" dirty="0"/>
            </a:br>
            <a:r>
              <a:rPr lang="en-US" dirty="0"/>
              <a:t>According to Swami, how can man attain that level of Supreme Ananda?</a:t>
            </a:r>
          </a:p>
          <a:p>
            <a:r>
              <a:rPr lang="en-US" dirty="0"/>
              <a:t> A. By getting rid of obstacles that deny this experience. </a:t>
            </a:r>
            <a:br>
              <a:rPr lang="en-US" dirty="0"/>
            </a:br>
            <a:r>
              <a:rPr lang="en-US" dirty="0"/>
              <a:t> B. By meditating along with the Guru . </a:t>
            </a:r>
            <a:br>
              <a:rPr lang="en-US" dirty="0"/>
            </a:br>
            <a:r>
              <a:rPr lang="en-US" dirty="0"/>
              <a:t> C. By reading books written by the Guru. </a:t>
            </a:r>
            <a:br>
              <a:rPr lang="en-US" dirty="0"/>
            </a:br>
            <a:r>
              <a:rPr lang="en-US" dirty="0"/>
              <a:t> D. By singing God’s Glories along with the Guru.</a:t>
            </a:r>
          </a:p>
          <a:p>
            <a:endParaRPr lang="en-US" dirty="0"/>
          </a:p>
        </p:txBody>
      </p:sp>
    </p:spTree>
    <p:extLst>
      <p:ext uri="{BB962C8B-B14F-4D97-AF65-F5344CB8AC3E}">
        <p14:creationId xmlns:p14="http://schemas.microsoft.com/office/powerpoint/2010/main" val="40424759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r>
              <a:rPr lang="en-US" b="1" dirty="0"/>
              <a:t>Correct Answer : </a:t>
            </a:r>
            <a:r>
              <a:rPr lang="en-US" dirty="0"/>
              <a:t>A. By getting rid of obstacles that deny this experience</a:t>
            </a:r>
          </a:p>
          <a:p>
            <a:r>
              <a:rPr lang="en-US" dirty="0"/>
              <a:t>Swami continues: “Man has the potency to elevate himself to this Ananda. Only he has to get rid of the obstacles that deny this experience. He is </a:t>
            </a:r>
            <a:r>
              <a:rPr lang="en-US" dirty="0" err="1"/>
              <a:t>Brahmam</a:t>
            </a:r>
            <a:r>
              <a:rPr lang="en-US" dirty="0"/>
              <a:t> and so his nature is Brahma-</a:t>
            </a:r>
            <a:r>
              <a:rPr lang="en-US" dirty="0" err="1"/>
              <a:t>anandam</a:t>
            </a:r>
            <a:r>
              <a:rPr lang="en-US" dirty="0"/>
              <a:t>. But, he does not know that all he believes he knows is known only as distorted or deluded. His waking experiences are as unreal and self-contrived as his dream experiences.”</a:t>
            </a:r>
          </a:p>
          <a:p>
            <a:endParaRPr lang="en-US" dirty="0"/>
          </a:p>
        </p:txBody>
      </p:sp>
    </p:spTree>
    <p:extLst>
      <p:ext uri="{BB962C8B-B14F-4D97-AF65-F5344CB8AC3E}">
        <p14:creationId xmlns:p14="http://schemas.microsoft.com/office/powerpoint/2010/main" val="15798602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382000" cy="5897563"/>
          </a:xfrm>
        </p:spPr>
        <p:txBody>
          <a:bodyPr>
            <a:normAutofit fontScale="92500" lnSpcReduction="20000"/>
          </a:bodyPr>
          <a:lstStyle/>
          <a:p>
            <a:pPr>
              <a:buFont typeface="Wingdings" panose="05000000000000000000" pitchFamily="2" charset="2"/>
              <a:buChar char="Ø"/>
            </a:pPr>
            <a:r>
              <a:rPr lang="en-US" dirty="0" smtClean="0"/>
              <a:t>6. </a:t>
            </a:r>
            <a:r>
              <a:rPr lang="en-US" dirty="0"/>
              <a:t>In His Divine 1986 Guru </a:t>
            </a:r>
            <a:r>
              <a:rPr lang="en-US" dirty="0" err="1"/>
              <a:t>Poornima</a:t>
            </a:r>
            <a:r>
              <a:rPr lang="en-US" dirty="0"/>
              <a:t> Discourse, Swami blesses us with the Ultimate Mantra! “On this Guru </a:t>
            </a:r>
            <a:r>
              <a:rPr lang="en-US" dirty="0" err="1"/>
              <a:t>Poornima</a:t>
            </a:r>
            <a:r>
              <a:rPr lang="en-US" dirty="0"/>
              <a:t> day I do not intend to give you any </a:t>
            </a:r>
            <a:r>
              <a:rPr lang="en-US" dirty="0" err="1"/>
              <a:t>Ashtakshari</a:t>
            </a:r>
            <a:r>
              <a:rPr lang="en-US" dirty="0"/>
              <a:t> (eight-letter) or </a:t>
            </a:r>
            <a:r>
              <a:rPr lang="en-US" dirty="0" err="1"/>
              <a:t>Panchaakshari</a:t>
            </a:r>
            <a:r>
              <a:rPr lang="en-US" dirty="0"/>
              <a:t> (five-letter) mantra based on any particular deity's name. Nor am I enjoining you to study any Upanishad, or the Gita or the Brahma Sutras. There is a simple five-letter pronouncement.”</a:t>
            </a:r>
            <a:br>
              <a:rPr lang="en-US" dirty="0"/>
            </a:br>
            <a:r>
              <a:rPr lang="en-US" dirty="0"/>
              <a:t/>
            </a:r>
            <a:br>
              <a:rPr lang="en-US" dirty="0"/>
            </a:br>
            <a:r>
              <a:rPr lang="en-US" dirty="0"/>
              <a:t>What is this five-letter pronouncement/mantra?</a:t>
            </a:r>
          </a:p>
          <a:p>
            <a:r>
              <a:rPr lang="en-US" dirty="0"/>
              <a:t> A. God is. </a:t>
            </a:r>
            <a:br>
              <a:rPr lang="en-US" dirty="0"/>
            </a:br>
            <a:r>
              <a:rPr lang="en-US" dirty="0"/>
              <a:t> B. I am He (So Hum). </a:t>
            </a:r>
            <a:br>
              <a:rPr lang="en-US" dirty="0"/>
            </a:br>
            <a:r>
              <a:rPr lang="en-US" dirty="0"/>
              <a:t> C. Sai </a:t>
            </a:r>
            <a:r>
              <a:rPr lang="en-US" dirty="0" err="1"/>
              <a:t>Om.</a:t>
            </a:r>
            <a:r>
              <a:rPr lang="en-US" dirty="0"/>
              <a:t> </a:t>
            </a:r>
            <a:br>
              <a:rPr lang="en-US" dirty="0"/>
            </a:br>
            <a:r>
              <a:rPr lang="en-US" dirty="0"/>
              <a:t> D. Peace.</a:t>
            </a:r>
          </a:p>
        </p:txBody>
      </p:sp>
    </p:spTree>
    <p:extLst>
      <p:ext uri="{BB962C8B-B14F-4D97-AF65-F5344CB8AC3E}">
        <p14:creationId xmlns:p14="http://schemas.microsoft.com/office/powerpoint/2010/main" val="16608744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305800" cy="5897563"/>
          </a:xfrm>
        </p:spPr>
        <p:txBody>
          <a:bodyPr>
            <a:normAutofit fontScale="77500" lnSpcReduction="20000"/>
          </a:bodyPr>
          <a:lstStyle/>
          <a:p>
            <a:r>
              <a:rPr lang="en-US" b="1" dirty="0"/>
              <a:t>Correct Answer : </a:t>
            </a:r>
            <a:r>
              <a:rPr lang="en-US" dirty="0"/>
              <a:t>A. God is.</a:t>
            </a:r>
          </a:p>
          <a:p>
            <a:r>
              <a:rPr lang="en-US" dirty="0"/>
              <a:t>Swami exhorts: “"God is" ("</a:t>
            </a:r>
            <a:r>
              <a:rPr lang="en-US" dirty="0" err="1"/>
              <a:t>Devudunnaadu</a:t>
            </a:r>
            <a:r>
              <a:rPr lang="en-US" dirty="0"/>
              <a:t>," in Telugu). Make this your sheet-anchor. If you go on reciting it, thinking over it, acting up to it and conveying it to others, immersing yourself in the bliss of this experience, you will be making the greatest contribution to the welfare of the world.</a:t>
            </a:r>
          </a:p>
          <a:p>
            <a:r>
              <a:rPr lang="en-US" dirty="0"/>
              <a:t>Consider this mantra as the message for this Guru </a:t>
            </a:r>
            <a:r>
              <a:rPr lang="en-US" dirty="0" err="1"/>
              <a:t>Poornima</a:t>
            </a:r>
            <a:r>
              <a:rPr lang="en-US" dirty="0"/>
              <a:t> and proclaim it in all circumstances and at all places with all the conviction and strength you can command. The world can be turned into an earthly paradise if you strengthen your faith in God and demonstrate it in your actions. …From today, develop your faith in God; engage yourselves in dedicated service to society and make your lives purposeful and helpful to those in distress or need. Remember that whomsoever you may serve, you are serving God. This is My benediction for all of you.”</a:t>
            </a:r>
          </a:p>
          <a:p>
            <a:endParaRPr lang="en-US" dirty="0"/>
          </a:p>
        </p:txBody>
      </p:sp>
    </p:spTree>
    <p:extLst>
      <p:ext uri="{BB962C8B-B14F-4D97-AF65-F5344CB8AC3E}">
        <p14:creationId xmlns:p14="http://schemas.microsoft.com/office/powerpoint/2010/main" val="15692710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4"/>
          <p:cNvSpPr>
            <a:spLocks noGrp="1"/>
          </p:cNvSpPr>
          <p:nvPr>
            <p:ph type="title"/>
          </p:nvPr>
        </p:nvSpPr>
        <p:spPr>
          <a:xfrm>
            <a:off x="574675" y="401638"/>
            <a:ext cx="8229600" cy="754062"/>
          </a:xfrm>
        </p:spPr>
        <p:txBody>
          <a:bodyPr/>
          <a:lstStyle/>
          <a:p>
            <a:r>
              <a:rPr lang="en-US" altLang="en-US" sz="3600" smtClean="0">
                <a:solidFill>
                  <a:srgbClr val="793905"/>
                </a:solidFill>
                <a:latin typeface="Apple Chancery" pitchFamily="-84" charset="0"/>
              </a:rPr>
              <a:t>Qualities of an ideal devotee as told by Swami to Mrs. Rani Maa</a:t>
            </a:r>
          </a:p>
        </p:txBody>
      </p:sp>
      <p:pic>
        <p:nvPicPr>
          <p:cNvPr id="7171" name="Picture 2" descr="C:\Users\Sai\Desktop\sai_baba_devotee2.jpg"/>
          <p:cNvPicPr>
            <a:picLocks noChangeAspect="1" noChangeArrowheads="1"/>
          </p:cNvPicPr>
          <p:nvPr/>
        </p:nvPicPr>
        <p:blipFill>
          <a:blip r:embed="rId3">
            <a:extLst>
              <a:ext uri="{28A0092B-C50C-407E-A947-70E740481C1C}">
                <a14:useLocalDpi xmlns:a14="http://schemas.microsoft.com/office/drawing/2010/main" val="0"/>
              </a:ext>
            </a:extLst>
          </a:blip>
          <a:srcRect l="-6500" t="-16228" r="6500" b="53775"/>
          <a:stretch>
            <a:fillRect/>
          </a:stretch>
        </p:blipFill>
        <p:spPr bwMode="auto">
          <a:xfrm>
            <a:off x="1136650" y="1155700"/>
            <a:ext cx="6642100" cy="420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109997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4"/>
          <p:cNvSpPr>
            <a:spLocks noGrp="1"/>
          </p:cNvSpPr>
          <p:nvPr>
            <p:ph type="title"/>
          </p:nvPr>
        </p:nvSpPr>
        <p:spPr>
          <a:xfrm>
            <a:off x="574675" y="401638"/>
            <a:ext cx="8229600" cy="754062"/>
          </a:xfrm>
        </p:spPr>
        <p:txBody>
          <a:bodyPr/>
          <a:lstStyle/>
          <a:p>
            <a:r>
              <a:rPr lang="en-US" altLang="en-US" sz="3600" smtClean="0">
                <a:solidFill>
                  <a:srgbClr val="793905"/>
                </a:solidFill>
                <a:latin typeface="Apple Chancery" pitchFamily="-84" charset="0"/>
              </a:rPr>
              <a:t>First…</a:t>
            </a:r>
          </a:p>
        </p:txBody>
      </p:sp>
      <p:sp>
        <p:nvSpPr>
          <p:cNvPr id="8195" name="TextBox 1"/>
          <p:cNvSpPr txBox="1">
            <a:spLocks noChangeArrowheads="1"/>
          </p:cNvSpPr>
          <p:nvPr/>
        </p:nvSpPr>
        <p:spPr bwMode="auto">
          <a:xfrm>
            <a:off x="406400" y="1155700"/>
            <a:ext cx="8534400" cy="532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defTabSz="4572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defTabSz="4572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defTabSz="4572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defTabSz="457200" eaLnBrk="0" fontAlgn="base" hangingPunct="0">
              <a:spcBef>
                <a:spcPct val="0"/>
              </a:spcBef>
              <a:spcAft>
                <a:spcPct val="0"/>
              </a:spcAft>
              <a:defRPr sz="2400">
                <a:solidFill>
                  <a:schemeClr val="tx1"/>
                </a:solidFill>
                <a:latin typeface="Calibri" pitchFamily="34" charset="0"/>
                <a:ea typeface="MS PGothic" pitchFamily="34" charset="-128"/>
              </a:defRPr>
            </a:lvl9pPr>
          </a:lstStyle>
          <a:p>
            <a:r>
              <a:rPr lang="en-US" altLang="en-US" b="1"/>
              <a:t>“So, He took me to the balcony and asked, “What do you want? You ask Me and I will give it to you!” I wondered why Swami had suddenly asked me this question again! I said, “Swami, I want to be an ideal devotee.” He said, “Do you know what you have to do?” I said, “No Swami. You please tell me what I have to do.” </a:t>
            </a:r>
            <a:endParaRPr lang="en-US" altLang="en-US"/>
          </a:p>
          <a:p>
            <a:r>
              <a:rPr lang="en-US" altLang="en-US" b="1"/>
              <a:t>Then He said, “Obedience. One day, when you will come to see Me, I will receive you very nicely and talk to you; another day when you come, I might ask you, ‘Who asked you to come? Please go! I may be very curt and rude! You must treat both evenly! There should be no difference! </a:t>
            </a:r>
            <a:r>
              <a:rPr lang="en-US" altLang="en-US" b="1" i="1" u="sng"/>
              <a:t>There must be equanimity for both the treatments!</a:t>
            </a:r>
            <a:r>
              <a:rPr lang="en-US" altLang="en-US" b="1"/>
              <a:t> You shouldn’t react. When I am kind, you are happy; and when I am not kind, you are unhappy! That is not the </a:t>
            </a:r>
            <a:r>
              <a:rPr lang="en-US" altLang="en-US" b="1" i="1"/>
              <a:t>lakshana</a:t>
            </a:r>
            <a:r>
              <a:rPr lang="en-US" altLang="en-US" b="1"/>
              <a:t> (characteristic) of a devotee.’”</a:t>
            </a:r>
            <a:endParaRPr lang="en-US" altLang="en-US"/>
          </a:p>
          <a:p>
            <a:pPr eaLnBrk="1" hangingPunct="1"/>
            <a:endParaRPr lang="en-US" altLang="en-US" sz="2800"/>
          </a:p>
        </p:txBody>
      </p:sp>
      <p:sp>
        <p:nvSpPr>
          <p:cNvPr id="8196" name="TextBox 1"/>
          <p:cNvSpPr txBox="1">
            <a:spLocks noChangeArrowheads="1"/>
          </p:cNvSpPr>
          <p:nvPr/>
        </p:nvSpPr>
        <p:spPr bwMode="auto">
          <a:xfrm>
            <a:off x="1574800" y="0"/>
            <a:ext cx="68326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defTabSz="4572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defTabSz="4572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defTabSz="4572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defTabSz="4572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eaLnBrk="1" hangingPunct="1"/>
            <a:r>
              <a:rPr lang="en-US" altLang="en-US"/>
              <a:t>Guru Purnima – Qualities of an ideal devotee</a:t>
            </a:r>
          </a:p>
        </p:txBody>
      </p:sp>
    </p:spTree>
    <p:extLst>
      <p:ext uri="{BB962C8B-B14F-4D97-AF65-F5344CB8AC3E}">
        <p14:creationId xmlns:p14="http://schemas.microsoft.com/office/powerpoint/2010/main" val="258370076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4"/>
          <p:cNvSpPr>
            <a:spLocks noGrp="1"/>
          </p:cNvSpPr>
          <p:nvPr>
            <p:ph type="title"/>
          </p:nvPr>
        </p:nvSpPr>
        <p:spPr>
          <a:xfrm>
            <a:off x="574675" y="206375"/>
            <a:ext cx="8229600" cy="754063"/>
          </a:xfrm>
        </p:spPr>
        <p:txBody>
          <a:bodyPr/>
          <a:lstStyle/>
          <a:p>
            <a:r>
              <a:rPr lang="en-US" altLang="en-US" sz="3600" smtClean="0">
                <a:solidFill>
                  <a:srgbClr val="793905"/>
                </a:solidFill>
                <a:latin typeface="Apple Chancery" pitchFamily="-84" charset="0"/>
              </a:rPr>
              <a:t>Second …..</a:t>
            </a:r>
          </a:p>
        </p:txBody>
      </p:sp>
      <p:sp>
        <p:nvSpPr>
          <p:cNvPr id="9219" name="TextBox 1"/>
          <p:cNvSpPr txBox="1">
            <a:spLocks noChangeArrowheads="1"/>
          </p:cNvSpPr>
          <p:nvPr/>
        </p:nvSpPr>
        <p:spPr bwMode="auto">
          <a:xfrm>
            <a:off x="457200" y="965200"/>
            <a:ext cx="8534400" cy="6278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defTabSz="4572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defTabSz="4572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defTabSz="4572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defTabSz="457200" eaLnBrk="0" fontAlgn="base" hangingPunct="0">
              <a:spcBef>
                <a:spcPct val="0"/>
              </a:spcBef>
              <a:spcAft>
                <a:spcPct val="0"/>
              </a:spcAft>
              <a:defRPr sz="2400">
                <a:solidFill>
                  <a:schemeClr val="tx1"/>
                </a:solidFill>
                <a:latin typeface="Calibri" pitchFamily="34" charset="0"/>
                <a:ea typeface="MS PGothic" pitchFamily="34" charset="-128"/>
              </a:defRPr>
            </a:lvl9pPr>
          </a:lstStyle>
          <a:p>
            <a:r>
              <a:rPr lang="en-US" altLang="en-US" sz="2200" b="1"/>
              <a:t>“I could not believe it when Swami quoted this incident to me when I told him I wanted to be an ideal devotee! This had happened a few months ago! Swami said, “You came and when you went back, in the train, you were thinking: ‘How can Swami do this? Where is His Love? There is no Love!’ That’s how you were thinking in your mind; that was your first thought. And your second thought was: ‘Oh! He knows best! He knows what to do, how can I question Him?’ and you consoled yourself; but there was no understanding! You consoled yourself without understanding; but you were sad.” </a:t>
            </a:r>
          </a:p>
          <a:p>
            <a:r>
              <a:rPr lang="en-US" altLang="en-US" sz="2200" b="1"/>
              <a:t>Swami then said, “Today I have come to tell you; your first thought should not have been there. Your second thought about: ‘Swami knows everything!’ should have been first. Your first thought about questioning Me: ‘Why is He doing that’, should have been cancelled. You are nobody to ask Me! The ideal devotee shouldn’t ask. Your second, ‘Swami knows everything’ is right. Then your work is finished; you are an ideal devotee! </a:t>
            </a:r>
            <a:r>
              <a:rPr lang="en-US" altLang="en-US" sz="2200" b="1" i="1" u="sng"/>
              <a:t>So, to be an ideal devotee - no questioning the Guru!”</a:t>
            </a:r>
          </a:p>
          <a:p>
            <a:pPr eaLnBrk="1" hangingPunct="1"/>
            <a:endParaRPr lang="en-US" altLang="en-US" sz="2800"/>
          </a:p>
        </p:txBody>
      </p:sp>
      <p:sp>
        <p:nvSpPr>
          <p:cNvPr id="9220" name="TextBox 1"/>
          <p:cNvSpPr txBox="1">
            <a:spLocks noChangeArrowheads="1"/>
          </p:cNvSpPr>
          <p:nvPr/>
        </p:nvSpPr>
        <p:spPr bwMode="auto">
          <a:xfrm>
            <a:off x="1943100" y="0"/>
            <a:ext cx="62611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defTabSz="4572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defTabSz="4572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defTabSz="4572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defTabSz="4572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eaLnBrk="1" hangingPunct="1"/>
            <a:r>
              <a:rPr lang="en-US" altLang="en-US"/>
              <a:t>Guru Purnima – Qualities of an ideal devotee</a:t>
            </a:r>
          </a:p>
        </p:txBody>
      </p:sp>
    </p:spTree>
    <p:extLst>
      <p:ext uri="{BB962C8B-B14F-4D97-AF65-F5344CB8AC3E}">
        <p14:creationId xmlns:p14="http://schemas.microsoft.com/office/powerpoint/2010/main" val="353777130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4"/>
          <p:cNvSpPr>
            <a:spLocks noGrp="1"/>
          </p:cNvSpPr>
          <p:nvPr>
            <p:ph type="title"/>
          </p:nvPr>
        </p:nvSpPr>
        <p:spPr>
          <a:xfrm>
            <a:off x="574675" y="206375"/>
            <a:ext cx="8229600" cy="754063"/>
          </a:xfrm>
        </p:spPr>
        <p:txBody>
          <a:bodyPr/>
          <a:lstStyle/>
          <a:p>
            <a:r>
              <a:rPr lang="en-US" altLang="en-US" sz="3600" smtClean="0">
                <a:solidFill>
                  <a:srgbClr val="793905"/>
                </a:solidFill>
                <a:latin typeface="Apple Chancery" pitchFamily="-84" charset="0"/>
              </a:rPr>
              <a:t>Third …..</a:t>
            </a:r>
          </a:p>
        </p:txBody>
      </p:sp>
      <p:sp>
        <p:nvSpPr>
          <p:cNvPr id="10243" name="TextBox 1"/>
          <p:cNvSpPr txBox="1">
            <a:spLocks noChangeArrowheads="1"/>
          </p:cNvSpPr>
          <p:nvPr/>
        </p:nvSpPr>
        <p:spPr bwMode="auto">
          <a:xfrm>
            <a:off x="457200" y="965200"/>
            <a:ext cx="8534400" cy="507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defTabSz="4572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defTabSz="4572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defTabSz="4572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defTabSz="457200" eaLnBrk="0" fontAlgn="base" hangingPunct="0">
              <a:spcBef>
                <a:spcPct val="0"/>
              </a:spcBef>
              <a:spcAft>
                <a:spcPct val="0"/>
              </a:spcAft>
              <a:defRPr sz="2400">
                <a:solidFill>
                  <a:schemeClr val="tx1"/>
                </a:solidFill>
                <a:latin typeface="Calibri" pitchFamily="34" charset="0"/>
                <a:ea typeface="MS PGothic" pitchFamily="34" charset="-128"/>
              </a:defRPr>
            </a:lvl9pPr>
          </a:lstStyle>
          <a:p>
            <a:r>
              <a:rPr lang="en-US" altLang="en-US" b="1"/>
              <a:t>“Swami, You have been so good to our family, we want the same Grace always; how can we keep that?” Swami replied, “You see, you are not getting grace by coming to Puttaparthi; or having My darshan; but, </a:t>
            </a:r>
            <a:r>
              <a:rPr lang="en-US" altLang="en-US" sz="2800" b="1" u="sng"/>
              <a:t>if you hold on to My teachings; you will get </a:t>
            </a:r>
            <a:r>
              <a:rPr lang="en-US" altLang="en-US" sz="2800" b="1" i="1" u="sng"/>
              <a:t>sampoorna kripa </a:t>
            </a:r>
            <a:r>
              <a:rPr lang="en-US" altLang="en-US" sz="2800" b="1" u="sng"/>
              <a:t>(complete Grace)! Hold on to My teachings and not to Me!” </a:t>
            </a:r>
          </a:p>
          <a:p>
            <a:endParaRPr lang="en-US" altLang="en-US" sz="2800"/>
          </a:p>
          <a:p>
            <a:r>
              <a:rPr lang="en-US" altLang="en-US" sz="2800" b="1"/>
              <a:t>“</a:t>
            </a:r>
            <a:r>
              <a:rPr lang="en-US" altLang="en-US" sz="2800" b="1" u="sng"/>
              <a:t>Follow Me implicitly. All the time, be aware of My presence everywhere so that you will not hurt anybody. When you are aware of My presence, what will happen is, I will start working through you, and make you do the right thing.” </a:t>
            </a:r>
            <a:endParaRPr lang="en-US" altLang="en-US" sz="2800" u="sng"/>
          </a:p>
        </p:txBody>
      </p:sp>
      <p:sp>
        <p:nvSpPr>
          <p:cNvPr id="10244" name="TextBox 1"/>
          <p:cNvSpPr txBox="1">
            <a:spLocks noChangeArrowheads="1"/>
          </p:cNvSpPr>
          <p:nvPr/>
        </p:nvSpPr>
        <p:spPr bwMode="auto">
          <a:xfrm>
            <a:off x="1587500" y="0"/>
            <a:ext cx="59309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defTabSz="4572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defTabSz="4572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defTabSz="4572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defTabSz="4572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eaLnBrk="1" hangingPunct="1"/>
            <a:r>
              <a:rPr lang="en-US" altLang="en-US"/>
              <a:t>Guru Purnima – Qualities of an ideal devotee</a:t>
            </a:r>
          </a:p>
        </p:txBody>
      </p:sp>
    </p:spTree>
    <p:extLst>
      <p:ext uri="{BB962C8B-B14F-4D97-AF65-F5344CB8AC3E}">
        <p14:creationId xmlns:p14="http://schemas.microsoft.com/office/powerpoint/2010/main" val="32831213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smtClean="0"/>
          </a:p>
          <a:p>
            <a:endParaRPr lang="en-US" dirty="0"/>
          </a:p>
          <a:p>
            <a:pPr marL="0" indent="0">
              <a:buNone/>
            </a:pPr>
            <a:r>
              <a:rPr lang="en-US" dirty="0" smtClean="0"/>
              <a:t>     </a:t>
            </a:r>
            <a:r>
              <a:rPr lang="en-US" dirty="0" err="1" smtClean="0">
                <a:hlinkClick r:id="rId2" action="ppaction://hlinkfile"/>
              </a:rPr>
              <a:t>Gurupoornima</a:t>
            </a:r>
            <a:r>
              <a:rPr lang="en-US" dirty="0" smtClean="0">
                <a:hlinkClick r:id="rId2" action="ppaction://hlinkfile"/>
              </a:rPr>
              <a:t> Discourse</a:t>
            </a:r>
            <a:endParaRPr lang="en-US" dirty="0"/>
          </a:p>
        </p:txBody>
      </p:sp>
    </p:spTree>
    <p:extLst>
      <p:ext uri="{BB962C8B-B14F-4D97-AF65-F5344CB8AC3E}">
        <p14:creationId xmlns:p14="http://schemas.microsoft.com/office/powerpoint/2010/main" val="31147591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686800" cy="6400800"/>
          </a:xfrm>
        </p:spPr>
        <p:txBody>
          <a:bodyPr>
            <a:normAutofit fontScale="77500" lnSpcReduction="20000"/>
          </a:bodyPr>
          <a:lstStyle/>
          <a:p>
            <a:pPr>
              <a:buFont typeface="Wingdings" panose="05000000000000000000" pitchFamily="2" charset="2"/>
              <a:buChar char="Ø"/>
            </a:pPr>
            <a:r>
              <a:rPr lang="en-US" dirty="0" smtClean="0"/>
              <a:t> 1. In </a:t>
            </a:r>
            <a:r>
              <a:rPr lang="en-US" dirty="0"/>
              <a:t>His Divine, 1989 Guru </a:t>
            </a:r>
            <a:r>
              <a:rPr lang="en-US" dirty="0" err="1"/>
              <a:t>Poornima</a:t>
            </a:r>
            <a:r>
              <a:rPr lang="en-US" dirty="0"/>
              <a:t> Discourse, Swami reveals to us the origin of Guru </a:t>
            </a:r>
            <a:r>
              <a:rPr lang="en-US" dirty="0" err="1"/>
              <a:t>Poornima</a:t>
            </a:r>
            <a:r>
              <a:rPr lang="en-US" dirty="0"/>
              <a:t> celebrations: “Today is </a:t>
            </a:r>
            <a:r>
              <a:rPr lang="en-US" dirty="0" err="1"/>
              <a:t>Vyasapurnima</a:t>
            </a:r>
            <a:r>
              <a:rPr lang="en-US" dirty="0"/>
              <a:t> day. Vyasa was a great rishi. He is described as an incarnation of Lord Narayana. He set down in writing the Vedas which previously were known only in the form of sound. He was the great-grandson of Arundhati (the wife of </a:t>
            </a:r>
            <a:r>
              <a:rPr lang="en-US" dirty="0" err="1"/>
              <a:t>Vasishta</a:t>
            </a:r>
            <a:r>
              <a:rPr lang="en-US" dirty="0"/>
              <a:t>). He codified the Vedas. As he was born on the full moon day in the month of </a:t>
            </a:r>
            <a:r>
              <a:rPr lang="en-US" dirty="0" err="1"/>
              <a:t>Aashada</a:t>
            </a:r>
            <a:r>
              <a:rPr lang="en-US" dirty="0"/>
              <a:t>, this day is celebrated as </a:t>
            </a:r>
            <a:r>
              <a:rPr lang="en-US" dirty="0" err="1"/>
              <a:t>Vyasapurnima</a:t>
            </a:r>
            <a:r>
              <a:rPr lang="en-US" dirty="0"/>
              <a:t>. Vyasa glorified the Divinity that is equally present in all human beings and propagated this truth to the world. After writing the 18 </a:t>
            </a:r>
            <a:r>
              <a:rPr lang="en-US" dirty="0" err="1"/>
              <a:t>puranas</a:t>
            </a:r>
            <a:r>
              <a:rPr lang="en-US" dirty="0"/>
              <a:t>, he summed up their message in one line.” </a:t>
            </a:r>
            <a:br>
              <a:rPr lang="en-US" dirty="0"/>
            </a:br>
            <a:r>
              <a:rPr lang="en-US" dirty="0"/>
              <a:t/>
            </a:r>
            <a:br>
              <a:rPr lang="en-US" dirty="0"/>
            </a:br>
            <a:r>
              <a:rPr lang="en-US" dirty="0"/>
              <a:t>According to Swami, what is that one line message that Sage Vyasa proclaimed?</a:t>
            </a:r>
          </a:p>
          <a:p>
            <a:r>
              <a:rPr lang="en-US" dirty="0"/>
              <a:t> A. Love All, Serve All. </a:t>
            </a:r>
            <a:br>
              <a:rPr lang="en-US" dirty="0"/>
            </a:br>
            <a:r>
              <a:rPr lang="en-US" dirty="0"/>
              <a:t> B. Help Ever, Hurt Never. </a:t>
            </a:r>
            <a:br>
              <a:rPr lang="en-US" dirty="0"/>
            </a:br>
            <a:r>
              <a:rPr lang="en-US" dirty="0"/>
              <a:t> C. Love is God, God is Love; Live in Love. </a:t>
            </a:r>
            <a:br>
              <a:rPr lang="en-US" dirty="0"/>
            </a:br>
            <a:r>
              <a:rPr lang="en-US" dirty="0"/>
              <a:t> D. To Know God is to become God.</a:t>
            </a:r>
          </a:p>
          <a:p>
            <a:endParaRPr lang="en-US" dirty="0"/>
          </a:p>
        </p:txBody>
      </p:sp>
    </p:spTree>
    <p:extLst>
      <p:ext uri="{BB962C8B-B14F-4D97-AF65-F5344CB8AC3E}">
        <p14:creationId xmlns:p14="http://schemas.microsoft.com/office/powerpoint/2010/main" val="20217310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534400" cy="5897563"/>
          </a:xfrm>
        </p:spPr>
        <p:txBody>
          <a:bodyPr>
            <a:normAutofit fontScale="85000" lnSpcReduction="10000"/>
          </a:bodyPr>
          <a:lstStyle/>
          <a:p>
            <a:r>
              <a:rPr lang="en-US" b="1" dirty="0"/>
              <a:t>Correct Answer : </a:t>
            </a:r>
            <a:r>
              <a:rPr lang="en-US" dirty="0"/>
              <a:t>B. Help Ever, Hurt Never.</a:t>
            </a:r>
          </a:p>
          <a:p>
            <a:r>
              <a:rPr lang="en-US" dirty="0"/>
              <a:t>Swami reveals to us: “After writing the 18 </a:t>
            </a:r>
            <a:r>
              <a:rPr lang="en-US" dirty="0" err="1"/>
              <a:t>puranas</a:t>
            </a:r>
            <a:r>
              <a:rPr lang="en-US" dirty="0"/>
              <a:t>, he summed up their message in one line.”</a:t>
            </a:r>
            <a:r>
              <a:rPr lang="en-US" dirty="0" err="1"/>
              <a:t>Paropakaarah</a:t>
            </a:r>
            <a:r>
              <a:rPr lang="en-US" dirty="0"/>
              <a:t> </a:t>
            </a:r>
            <a:r>
              <a:rPr lang="en-US" dirty="0" err="1"/>
              <a:t>punyaaya</a:t>
            </a:r>
            <a:r>
              <a:rPr lang="en-US" dirty="0"/>
              <a:t>; </a:t>
            </a:r>
            <a:r>
              <a:rPr lang="en-US" dirty="0" err="1"/>
              <a:t>paapaaya</a:t>
            </a:r>
            <a:r>
              <a:rPr lang="en-US" dirty="0"/>
              <a:t> </a:t>
            </a:r>
            <a:r>
              <a:rPr lang="en-US" dirty="0" err="1"/>
              <a:t>parapeedanam</a:t>
            </a:r>
            <a:r>
              <a:rPr lang="en-US" dirty="0"/>
              <a:t>". (Helping others is meritorious; harming others is sinful). "Help ever; hurt never.” Vyasa was the great teacher who gave many profound and sacred truths to man-kind. Hence his birthday is celebrated as Guru </a:t>
            </a:r>
            <a:r>
              <a:rPr lang="en-US" dirty="0" err="1"/>
              <a:t>Poornima</a:t>
            </a:r>
            <a:r>
              <a:rPr lang="en-US" dirty="0"/>
              <a:t> (the Full moon day dedicated to the preceptor).</a:t>
            </a:r>
          </a:p>
          <a:p>
            <a:r>
              <a:rPr lang="en-US" dirty="0"/>
              <a:t>To offer fruits, </a:t>
            </a:r>
            <a:r>
              <a:rPr lang="en-US" dirty="0" err="1"/>
              <a:t>dakshina</a:t>
            </a:r>
            <a:r>
              <a:rPr lang="en-US" dirty="0"/>
              <a:t> and other things to a teacher on Guru </a:t>
            </a:r>
            <a:r>
              <a:rPr lang="en-US" dirty="0" err="1"/>
              <a:t>Poornima</a:t>
            </a:r>
            <a:r>
              <a:rPr lang="en-US" dirty="0"/>
              <a:t> day is not the right way of worshipping the guru. Those who accept such gifts are worldly preceptors. Real gurus are to be worshipped by </a:t>
            </a:r>
            <a:r>
              <a:rPr lang="en-US" dirty="0" err="1"/>
              <a:t>pradakshina</a:t>
            </a:r>
            <a:r>
              <a:rPr lang="en-US" dirty="0"/>
              <a:t>, by revering them with heart and soul.”</a:t>
            </a:r>
          </a:p>
          <a:p>
            <a:endParaRPr lang="en-US" dirty="0"/>
          </a:p>
        </p:txBody>
      </p:sp>
    </p:spTree>
    <p:extLst>
      <p:ext uri="{BB962C8B-B14F-4D97-AF65-F5344CB8AC3E}">
        <p14:creationId xmlns:p14="http://schemas.microsoft.com/office/powerpoint/2010/main" val="29357517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763000" cy="6324600"/>
          </a:xfrm>
        </p:spPr>
        <p:txBody>
          <a:bodyPr>
            <a:normAutofit fontScale="70000" lnSpcReduction="20000"/>
          </a:bodyPr>
          <a:lstStyle/>
          <a:p>
            <a:pPr>
              <a:buFont typeface="Wingdings" panose="05000000000000000000" pitchFamily="2" charset="2"/>
              <a:buChar char="Ø"/>
            </a:pPr>
            <a:r>
              <a:rPr lang="en-US" dirty="0"/>
              <a:t>2. In His 1985, Divine Guru </a:t>
            </a:r>
            <a:r>
              <a:rPr lang="en-US" dirty="0" err="1"/>
              <a:t>Poornima</a:t>
            </a:r>
            <a:r>
              <a:rPr lang="en-US" dirty="0"/>
              <a:t> Discourse, Swami enlightens us with a story on how earning the Guru's grace can redeem our life. “When you are given some work, you should put your heart and soul into it, and do the work with the utmost sincerity and dedication, to the limit of your capacity. Here is an example of this: </a:t>
            </a:r>
            <a:r>
              <a:rPr lang="en-US" dirty="0" smtClean="0"/>
              <a:t/>
            </a:r>
            <a:br>
              <a:rPr lang="en-US" dirty="0" smtClean="0"/>
            </a:br>
            <a:r>
              <a:rPr lang="en-US" dirty="0" smtClean="0"/>
              <a:t/>
            </a:r>
            <a:br>
              <a:rPr lang="en-US" dirty="0" smtClean="0"/>
            </a:br>
            <a:r>
              <a:rPr lang="en-US" dirty="0"/>
              <a:t>Sri </a:t>
            </a:r>
            <a:r>
              <a:rPr lang="en-US" dirty="0" err="1"/>
              <a:t>Sankaracharya</a:t>
            </a:r>
            <a:r>
              <a:rPr lang="en-US" dirty="0"/>
              <a:t> had a number of disciples, of whom 13 were considered important. Of these, four were the closest to the Master. They were </a:t>
            </a:r>
            <a:r>
              <a:rPr lang="en-US" dirty="0" err="1"/>
              <a:t>Hasthimalika</a:t>
            </a:r>
            <a:r>
              <a:rPr lang="en-US" dirty="0"/>
              <a:t>, </a:t>
            </a:r>
            <a:r>
              <a:rPr lang="en-US" dirty="0" err="1"/>
              <a:t>Thotaka</a:t>
            </a:r>
            <a:r>
              <a:rPr lang="en-US" dirty="0"/>
              <a:t>, </a:t>
            </a:r>
            <a:r>
              <a:rPr lang="en-US" dirty="0" err="1"/>
              <a:t>Suresha</a:t>
            </a:r>
            <a:r>
              <a:rPr lang="en-US" dirty="0"/>
              <a:t> and </a:t>
            </a:r>
            <a:r>
              <a:rPr lang="en-US" dirty="0" err="1"/>
              <a:t>Padmapada</a:t>
            </a:r>
            <a:r>
              <a:rPr lang="en-US" dirty="0"/>
              <a:t>. The first three chose to study the scriptures under their Guru, but the last one said that he would be most happy just serving the Guru. </a:t>
            </a:r>
            <a:r>
              <a:rPr lang="en-US" dirty="0" err="1"/>
              <a:t>Sankara</a:t>
            </a:r>
            <a:r>
              <a:rPr lang="en-US" dirty="0"/>
              <a:t> asked him what service he wanted to perform. The disciple replied that he wanted to wash the Guru's clothes and have them ready for the Guru each day. The other three would ridicule him for choosing only service to the Guru, while they were learning the great scriptures, but the fourth disciple was not at all bothered by that. Every day he used to take the Guru's clothes to the middle of the river so that they could be washed in the purest water available. One day there was a flood and he was caught in the middle of the river. He was not worried about losing his life, but he was greatly concerned about getting the clothes to the Guru, in time. He began rushing across the river, which was now in spate.” </a:t>
            </a:r>
            <a:r>
              <a:rPr lang="en-US" dirty="0" smtClean="0"/>
              <a:t/>
            </a:r>
            <a:br>
              <a:rPr lang="en-US" dirty="0" smtClean="0"/>
            </a:br>
            <a:r>
              <a:rPr lang="en-US" dirty="0" smtClean="0"/>
              <a:t/>
            </a:r>
            <a:br>
              <a:rPr lang="en-US" dirty="0" smtClean="0"/>
            </a:br>
            <a:endParaRPr lang="en-US" dirty="0"/>
          </a:p>
        </p:txBody>
      </p:sp>
    </p:spTree>
    <p:extLst>
      <p:ext uri="{BB962C8B-B14F-4D97-AF65-F5344CB8AC3E}">
        <p14:creationId xmlns:p14="http://schemas.microsoft.com/office/powerpoint/2010/main" val="19522563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US" dirty="0" smtClean="0"/>
              <a:t>What happened whenever </a:t>
            </a:r>
            <a:r>
              <a:rPr lang="en-US" dirty="0" err="1" smtClean="0"/>
              <a:t>Padmapada</a:t>
            </a:r>
            <a:r>
              <a:rPr lang="en-US" dirty="0" smtClean="0"/>
              <a:t> placed his foot in the river to cross over to get to his Guru?</a:t>
            </a:r>
          </a:p>
          <a:p>
            <a:endParaRPr lang="en-US" dirty="0"/>
          </a:p>
          <a:p>
            <a:pPr marL="0" indent="0">
              <a:buNone/>
            </a:pPr>
            <a:r>
              <a:rPr lang="en-US" dirty="0"/>
              <a:t> </a:t>
            </a:r>
            <a:r>
              <a:rPr lang="en-US" dirty="0" smtClean="0"/>
              <a:t>A. A stone lotus sprang up.</a:t>
            </a:r>
            <a:r>
              <a:rPr lang="en-US" dirty="0"/>
              <a:t> </a:t>
            </a:r>
            <a:r>
              <a:rPr lang="en-US" dirty="0" smtClean="0"/>
              <a:t/>
            </a:r>
            <a:br>
              <a:rPr lang="en-US" dirty="0" smtClean="0"/>
            </a:br>
            <a:r>
              <a:rPr lang="en-US" dirty="0"/>
              <a:t> </a:t>
            </a:r>
            <a:r>
              <a:rPr lang="en-US" dirty="0" smtClean="0"/>
              <a:t>B. An alligator popped up and helped him across. </a:t>
            </a:r>
            <a:br>
              <a:rPr lang="en-US" dirty="0" smtClean="0"/>
            </a:br>
            <a:r>
              <a:rPr lang="en-US" dirty="0"/>
              <a:t> </a:t>
            </a:r>
            <a:r>
              <a:rPr lang="en-US" dirty="0" smtClean="0"/>
              <a:t>C. Bold fishermen kindly gave him a ride.</a:t>
            </a:r>
            <a:r>
              <a:rPr lang="en-US" dirty="0"/>
              <a:t> </a:t>
            </a:r>
            <a:r>
              <a:rPr lang="en-US" dirty="0" smtClean="0"/>
              <a:t/>
            </a:r>
            <a:br>
              <a:rPr lang="en-US" dirty="0" smtClean="0"/>
            </a:br>
            <a:r>
              <a:rPr lang="en-US" dirty="0"/>
              <a:t> </a:t>
            </a:r>
            <a:r>
              <a:rPr lang="en-US" dirty="0" smtClean="0"/>
              <a:t>D. The waters receded at each step until he</a:t>
            </a:r>
          </a:p>
          <a:p>
            <a:pPr marL="0" indent="0">
              <a:buNone/>
            </a:pPr>
            <a:r>
              <a:rPr lang="en-US" dirty="0"/>
              <a:t> </a:t>
            </a:r>
            <a:r>
              <a:rPr lang="en-US" dirty="0" smtClean="0"/>
              <a:t>       reached ashore.</a:t>
            </a:r>
          </a:p>
          <a:p>
            <a:endParaRPr lang="en-US" dirty="0"/>
          </a:p>
        </p:txBody>
      </p:sp>
    </p:spTree>
    <p:extLst>
      <p:ext uri="{BB962C8B-B14F-4D97-AF65-F5344CB8AC3E}">
        <p14:creationId xmlns:p14="http://schemas.microsoft.com/office/powerpoint/2010/main" val="30853521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en-US" b="1" dirty="0"/>
              <a:t>Correct Answer : </a:t>
            </a:r>
            <a:r>
              <a:rPr lang="en-US" dirty="0"/>
              <a:t>A. A stone lotus sprang up.</a:t>
            </a:r>
          </a:p>
          <a:p>
            <a:r>
              <a:rPr lang="en-US" dirty="0"/>
              <a:t>Swami narrates: “Wherever he placed his foot a stone lotus sprang up. Thus he got the name of </a:t>
            </a:r>
            <a:r>
              <a:rPr lang="en-US" dirty="0" err="1"/>
              <a:t>Padmapada</a:t>
            </a:r>
            <a:r>
              <a:rPr lang="en-US" dirty="0"/>
              <a:t>. When he brought the clothes to the Guru, the guru was so pleased with the disciple's devotion that he showered his Grace on him, and immediately </a:t>
            </a:r>
            <a:r>
              <a:rPr lang="en-US" dirty="0" err="1"/>
              <a:t>Padmapada</a:t>
            </a:r>
            <a:r>
              <a:rPr lang="en-US" dirty="0"/>
              <a:t> became a great scholar. This is the greatness of service to the Guru and the Grace it can evoke from him. </a:t>
            </a:r>
            <a:br>
              <a:rPr lang="en-US" dirty="0"/>
            </a:br>
            <a:r>
              <a:rPr lang="en-US" dirty="0"/>
              <a:t/>
            </a:r>
            <a:br>
              <a:rPr lang="en-US" dirty="0"/>
            </a:br>
            <a:r>
              <a:rPr lang="en-US" dirty="0"/>
              <a:t>If you can earn Swami's Grace then everything will be added unto you and you will be happy here and hereafter. Whatever work is being done by you, do it with utmost sincerity.”</a:t>
            </a:r>
            <a:br>
              <a:rPr lang="en-US" dirty="0"/>
            </a:br>
            <a:endParaRPr lang="en-US" dirty="0"/>
          </a:p>
          <a:p>
            <a:endParaRPr lang="en-US" dirty="0"/>
          </a:p>
        </p:txBody>
      </p:sp>
    </p:spTree>
    <p:extLst>
      <p:ext uri="{BB962C8B-B14F-4D97-AF65-F5344CB8AC3E}">
        <p14:creationId xmlns:p14="http://schemas.microsoft.com/office/powerpoint/2010/main" val="20783838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10600" cy="6248400"/>
          </a:xfrm>
        </p:spPr>
        <p:txBody>
          <a:bodyPr>
            <a:normAutofit fontScale="70000" lnSpcReduction="20000"/>
          </a:bodyPr>
          <a:lstStyle/>
          <a:p>
            <a:pPr>
              <a:buFont typeface="Wingdings" panose="05000000000000000000" pitchFamily="2" charset="2"/>
              <a:buChar char="Ø"/>
            </a:pPr>
            <a:r>
              <a:rPr lang="en-US" dirty="0" smtClean="0"/>
              <a:t>3. </a:t>
            </a:r>
            <a:r>
              <a:rPr lang="en-US" dirty="0"/>
              <a:t>In His 1984 Divine Guru </a:t>
            </a:r>
            <a:r>
              <a:rPr lang="en-US" dirty="0" err="1"/>
              <a:t>Poornima</a:t>
            </a:r>
            <a:r>
              <a:rPr lang="en-US" dirty="0"/>
              <a:t> Discourse, Swami very beautifully illustrates the ideal Guru-disciple relationship: “Who is fit to be a Guru and who is fit to be a </a:t>
            </a:r>
            <a:r>
              <a:rPr lang="en-US" dirty="0" err="1"/>
              <a:t>shishya</a:t>
            </a:r>
            <a:r>
              <a:rPr lang="en-US" dirty="0"/>
              <a:t> (disciple)? If we examine the </a:t>
            </a:r>
            <a:r>
              <a:rPr lang="en-US" dirty="0" err="1"/>
              <a:t>Geetha</a:t>
            </a:r>
            <a:r>
              <a:rPr lang="en-US" dirty="0"/>
              <a:t>, we will know whether we are the ideal </a:t>
            </a:r>
            <a:r>
              <a:rPr lang="en-US" dirty="0" err="1"/>
              <a:t>shishyas</a:t>
            </a:r>
            <a:r>
              <a:rPr lang="en-US" dirty="0"/>
              <a:t> (disciples) or not. </a:t>
            </a:r>
            <a:br>
              <a:rPr lang="en-US" dirty="0"/>
            </a:br>
            <a:r>
              <a:rPr lang="en-US" dirty="0"/>
              <a:t/>
            </a:r>
            <a:br>
              <a:rPr lang="en-US" dirty="0"/>
            </a:br>
            <a:r>
              <a:rPr lang="en-US" dirty="0"/>
              <a:t>In the </a:t>
            </a:r>
            <a:r>
              <a:rPr lang="en-US" dirty="0" err="1"/>
              <a:t>Bhagavath</a:t>
            </a:r>
            <a:r>
              <a:rPr lang="en-US" dirty="0"/>
              <a:t> </a:t>
            </a:r>
            <a:r>
              <a:rPr lang="en-US" dirty="0" err="1"/>
              <a:t>Geetha</a:t>
            </a:r>
            <a:r>
              <a:rPr lang="en-US" dirty="0"/>
              <a:t>, the </a:t>
            </a:r>
            <a:r>
              <a:rPr lang="en-US" dirty="0" err="1"/>
              <a:t>shishya</a:t>
            </a:r>
            <a:r>
              <a:rPr lang="en-US" dirty="0"/>
              <a:t> is </a:t>
            </a:r>
            <a:r>
              <a:rPr lang="en-US" dirty="0" err="1"/>
              <a:t>Narotthama</a:t>
            </a:r>
            <a:r>
              <a:rPr lang="en-US" dirty="0"/>
              <a:t> (the highest among men), the Guru is </a:t>
            </a:r>
            <a:r>
              <a:rPr lang="en-US" dirty="0" err="1"/>
              <a:t>Purushothama</a:t>
            </a:r>
            <a:r>
              <a:rPr lang="en-US" dirty="0"/>
              <a:t> (the Supreme Person); the </a:t>
            </a:r>
            <a:r>
              <a:rPr lang="en-US" dirty="0" err="1"/>
              <a:t>shishya</a:t>
            </a:r>
            <a:r>
              <a:rPr lang="en-US" dirty="0"/>
              <a:t> is a </a:t>
            </a:r>
            <a:r>
              <a:rPr lang="en-US" dirty="0" err="1"/>
              <a:t>Mahaathma</a:t>
            </a:r>
            <a:r>
              <a:rPr lang="en-US" dirty="0"/>
              <a:t> (high-souled), the Guru is </a:t>
            </a:r>
            <a:r>
              <a:rPr lang="en-US" dirty="0" err="1"/>
              <a:t>Paramaathma</a:t>
            </a:r>
            <a:r>
              <a:rPr lang="en-US" dirty="0"/>
              <a:t> (the Over-soul); the </a:t>
            </a:r>
            <a:r>
              <a:rPr lang="en-US" dirty="0" err="1"/>
              <a:t>shishya</a:t>
            </a:r>
            <a:r>
              <a:rPr lang="en-US" dirty="0"/>
              <a:t> is </a:t>
            </a:r>
            <a:r>
              <a:rPr lang="en-US" dirty="0" err="1"/>
              <a:t>Aadarsha-muurthi</a:t>
            </a:r>
            <a:r>
              <a:rPr lang="en-US" dirty="0"/>
              <a:t> (an ideal person), the Guru is an </a:t>
            </a:r>
            <a:r>
              <a:rPr lang="en-US" dirty="0" err="1"/>
              <a:t>Avathaara-muurthi</a:t>
            </a:r>
            <a:r>
              <a:rPr lang="en-US" dirty="0"/>
              <a:t> (incarnation of the Divine); the </a:t>
            </a:r>
            <a:r>
              <a:rPr lang="en-US" dirty="0" err="1"/>
              <a:t>shishya</a:t>
            </a:r>
            <a:r>
              <a:rPr lang="en-US" dirty="0"/>
              <a:t> is a </a:t>
            </a:r>
            <a:r>
              <a:rPr lang="en-US" dirty="0" err="1"/>
              <a:t>Paathradhaara</a:t>
            </a:r>
            <a:r>
              <a:rPr lang="en-US" dirty="0"/>
              <a:t> (an actor), the Guru is </a:t>
            </a:r>
            <a:r>
              <a:rPr lang="en-US" dirty="0" err="1"/>
              <a:t>Suuthradhaara</a:t>
            </a:r>
            <a:r>
              <a:rPr lang="en-US" dirty="0"/>
              <a:t> (the director of the play); the </a:t>
            </a:r>
            <a:r>
              <a:rPr lang="en-US" dirty="0" err="1"/>
              <a:t>shishya</a:t>
            </a:r>
            <a:r>
              <a:rPr lang="en-US" dirty="0"/>
              <a:t> is a </a:t>
            </a:r>
            <a:r>
              <a:rPr lang="en-US" dirty="0" err="1"/>
              <a:t>Dhanurdhara</a:t>
            </a:r>
            <a:r>
              <a:rPr lang="en-US" dirty="0"/>
              <a:t> (wielder of the bow), the Guru is </a:t>
            </a:r>
            <a:r>
              <a:rPr lang="en-US" dirty="0" err="1"/>
              <a:t>Yogeshwara</a:t>
            </a:r>
            <a:r>
              <a:rPr lang="en-US" dirty="0"/>
              <a:t> (the Lord of Yoga). It is this type of Guru-</a:t>
            </a:r>
            <a:r>
              <a:rPr lang="en-US" dirty="0" err="1"/>
              <a:t>Shishya</a:t>
            </a:r>
            <a:r>
              <a:rPr lang="en-US" dirty="0"/>
              <a:t> relationship which illustrates the ideal combination.”</a:t>
            </a:r>
            <a:br>
              <a:rPr lang="en-US" dirty="0"/>
            </a:br>
            <a:r>
              <a:rPr lang="en-US" dirty="0"/>
              <a:t/>
            </a:r>
            <a:br>
              <a:rPr lang="en-US" dirty="0"/>
            </a:br>
            <a:r>
              <a:rPr lang="en-US" dirty="0"/>
              <a:t>According to Swami, what is an essential quality in a Guru-disciple relationship?</a:t>
            </a:r>
          </a:p>
          <a:p>
            <a:r>
              <a:rPr lang="en-US" dirty="0"/>
              <a:t> A. Both should be eager to teach/learn. </a:t>
            </a:r>
            <a:br>
              <a:rPr lang="en-US" dirty="0"/>
            </a:br>
            <a:r>
              <a:rPr lang="en-US" dirty="0"/>
              <a:t> B. Commitment of time between both. </a:t>
            </a:r>
            <a:br>
              <a:rPr lang="en-US" dirty="0"/>
            </a:br>
            <a:r>
              <a:rPr lang="en-US" dirty="0"/>
              <a:t> C. Freedom from attachment with each other. </a:t>
            </a:r>
            <a:br>
              <a:rPr lang="en-US" dirty="0"/>
            </a:br>
            <a:r>
              <a:rPr lang="en-US" dirty="0"/>
              <a:t> D. Freedom from envy .</a:t>
            </a:r>
          </a:p>
          <a:p>
            <a:endParaRPr lang="en-US" dirty="0"/>
          </a:p>
        </p:txBody>
      </p:sp>
    </p:spTree>
    <p:extLst>
      <p:ext uri="{BB962C8B-B14F-4D97-AF65-F5344CB8AC3E}">
        <p14:creationId xmlns:p14="http://schemas.microsoft.com/office/powerpoint/2010/main" val="36674744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305800" cy="5821363"/>
          </a:xfrm>
        </p:spPr>
        <p:txBody>
          <a:bodyPr>
            <a:normAutofit fontScale="77500" lnSpcReduction="20000"/>
          </a:bodyPr>
          <a:lstStyle/>
          <a:p>
            <a:r>
              <a:rPr lang="en-US" b="1" dirty="0"/>
              <a:t>Correct Answer : </a:t>
            </a:r>
            <a:r>
              <a:rPr lang="en-US" dirty="0"/>
              <a:t>D. Freedom from envy</a:t>
            </a:r>
          </a:p>
          <a:p>
            <a:r>
              <a:rPr lang="en-US" dirty="0"/>
              <a:t>Swami reveals: “The true Guru is one who has no ego or selfishness, and who can raise the </a:t>
            </a:r>
            <a:r>
              <a:rPr lang="en-US" dirty="0" err="1"/>
              <a:t>shishya</a:t>
            </a:r>
            <a:r>
              <a:rPr lang="en-US" dirty="0"/>
              <a:t> to his own level. Donning the saffron robe, mouthing a few </a:t>
            </a:r>
            <a:r>
              <a:rPr lang="en-US" dirty="0" err="1"/>
              <a:t>manthras</a:t>
            </a:r>
            <a:r>
              <a:rPr lang="en-US" dirty="0"/>
              <a:t> (sacred formulas) and expounding some texts are the signs of many Gurus these days. The signs of a true Guru are large-heartedness, absolute selflessness, purity in living, freedom from acquisitiveness, absence of envy, and equal mindedness in his conduct towards everyone.</a:t>
            </a:r>
          </a:p>
          <a:p>
            <a:r>
              <a:rPr lang="en-US" dirty="0"/>
              <a:t>Freedom from envy is an essential quality in a Guru or </a:t>
            </a:r>
            <a:r>
              <a:rPr lang="en-US" dirty="0" err="1"/>
              <a:t>shishya</a:t>
            </a:r>
            <a:r>
              <a:rPr lang="en-US" dirty="0"/>
              <a:t>, because envy is the root cause of many evils. The Guru's role is to lead the </a:t>
            </a:r>
            <a:r>
              <a:rPr lang="en-US" dirty="0" err="1"/>
              <a:t>shishya</a:t>
            </a:r>
            <a:r>
              <a:rPr lang="en-US" dirty="0"/>
              <a:t> on the Godward path. He must teach the </a:t>
            </a:r>
            <a:r>
              <a:rPr lang="en-US" dirty="0" err="1"/>
              <a:t>shishya</a:t>
            </a:r>
            <a:r>
              <a:rPr lang="en-US" dirty="0"/>
              <a:t> the true purpose for which each of his sense organs is to be used - his eyes, his tongue, and his limbs. All the senses are to be used for discovering and experiencing the Divine.”</a:t>
            </a:r>
          </a:p>
          <a:p>
            <a:endParaRPr lang="en-US" dirty="0"/>
          </a:p>
        </p:txBody>
      </p:sp>
    </p:spTree>
    <p:extLst>
      <p:ext uri="{BB962C8B-B14F-4D97-AF65-F5344CB8AC3E}">
        <p14:creationId xmlns:p14="http://schemas.microsoft.com/office/powerpoint/2010/main" val="30123810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1447</TotalTime>
  <Words>1175</Words>
  <Application>Microsoft Office PowerPoint</Application>
  <PresentationFormat>On-screen Show (4:3)</PresentationFormat>
  <Paragraphs>53</Paragraphs>
  <Slides>19</Slides>
  <Notes>5</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Guru Pournima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Qualities of an ideal devotee as told by Swami to Mrs. Rani Maa</vt:lpstr>
      <vt:lpstr>First…</vt:lpstr>
      <vt:lpstr>Second …..</vt:lpstr>
      <vt:lpstr>Third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Gurupoornima </dc:title>
  <dc:creator>Pradeep</dc:creator>
  <cp:lastModifiedBy>Pradeep</cp:lastModifiedBy>
  <cp:revision>17</cp:revision>
  <dcterms:created xsi:type="dcterms:W3CDTF">2018-07-26T16:09:54Z</dcterms:created>
  <dcterms:modified xsi:type="dcterms:W3CDTF">2018-07-28T18:17:28Z</dcterms:modified>
</cp:coreProperties>
</file>